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notesSlides/notesSlide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3.xml" ContentType="application/vnd.openxmlformats-officedocument.presentationml.notesSlide+xml"/>
  <Override PartName="/ppt/tags/tag34.xml" ContentType="application/vnd.openxmlformats-officedocument.presentationml.tags+xml"/>
  <Override PartName="/ppt/notesSlides/notesSlide1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tags/tag38.xml" ContentType="application/vnd.openxmlformats-officedocument.presentationml.tags+xml"/>
  <Override PartName="/ppt/notesSlides/notesSlide16.xml" ContentType="application/vnd.openxmlformats-officedocument.presentationml.notesSlide+xml"/>
  <Override PartName="/ppt/tags/tag39.xml" ContentType="application/vnd.openxmlformats-officedocument.presentationml.tags+xml"/>
  <Override PartName="/ppt/notesSlides/notesSlide17.xml" ContentType="application/vnd.openxmlformats-officedocument.presentationml.notesSlide+xml"/>
  <Override PartName="/ppt/tags/tag40.xml" ContentType="application/vnd.openxmlformats-officedocument.presentationml.tags+xml"/>
  <Override PartName="/ppt/notesSlides/notesSlide18.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4"/>
    <p:sldMasterId id="2147483727" r:id="rId5"/>
  </p:sldMasterIdLst>
  <p:notesMasterIdLst>
    <p:notesMasterId r:id="rId51"/>
  </p:notesMasterIdLst>
  <p:sldIdLst>
    <p:sldId id="256" r:id="rId6"/>
    <p:sldId id="313" r:id="rId7"/>
    <p:sldId id="308" r:id="rId8"/>
    <p:sldId id="507" r:id="rId9"/>
    <p:sldId id="414" r:id="rId10"/>
    <p:sldId id="1467" r:id="rId11"/>
    <p:sldId id="345" r:id="rId12"/>
    <p:sldId id="1697" r:id="rId13"/>
    <p:sldId id="1717" r:id="rId14"/>
    <p:sldId id="1718" r:id="rId15"/>
    <p:sldId id="1719" r:id="rId16"/>
    <p:sldId id="1740" r:id="rId17"/>
    <p:sldId id="1724" r:id="rId18"/>
    <p:sldId id="1714" r:id="rId19"/>
    <p:sldId id="1721" r:id="rId20"/>
    <p:sldId id="358" r:id="rId21"/>
    <p:sldId id="1698" r:id="rId22"/>
    <p:sldId id="1574" r:id="rId23"/>
    <p:sldId id="1703" r:id="rId24"/>
    <p:sldId id="1726" r:id="rId25"/>
    <p:sldId id="1388" r:id="rId26"/>
    <p:sldId id="1571" r:id="rId27"/>
    <p:sldId id="1434" r:id="rId28"/>
    <p:sldId id="1390" r:id="rId29"/>
    <p:sldId id="1416" r:id="rId30"/>
    <p:sldId id="1576" r:id="rId31"/>
    <p:sldId id="1570" r:id="rId32"/>
    <p:sldId id="1579" r:id="rId33"/>
    <p:sldId id="1577" r:id="rId34"/>
    <p:sldId id="1421" r:id="rId35"/>
    <p:sldId id="1265" r:id="rId36"/>
    <p:sldId id="1375" r:id="rId37"/>
    <p:sldId id="1741" r:id="rId38"/>
    <p:sldId id="1742" r:id="rId39"/>
    <p:sldId id="1743" r:id="rId40"/>
    <p:sldId id="1744" r:id="rId41"/>
    <p:sldId id="1745" r:id="rId42"/>
    <p:sldId id="1746" r:id="rId43"/>
    <p:sldId id="1747" r:id="rId44"/>
    <p:sldId id="1748" r:id="rId45"/>
    <p:sldId id="1420" r:id="rId46"/>
    <p:sldId id="1450" r:id="rId47"/>
    <p:sldId id="1389" r:id="rId48"/>
    <p:sldId id="1370" r:id="rId49"/>
    <p:sldId id="401" r:id="rId50"/>
  </p:sldIdLst>
  <p:sldSz cx="9144000" cy="6858000" type="screen4x3"/>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88" userDrawn="1">
          <p15:clr>
            <a:srgbClr val="A4A3A4"/>
          </p15:clr>
        </p15:guide>
        <p15:guide id="2" orient="horz" pos="288">
          <p15:clr>
            <a:srgbClr val="A4A3A4"/>
          </p15:clr>
        </p15:guide>
        <p15:guide id="3" orient="horz" pos="792" userDrawn="1">
          <p15:clr>
            <a:srgbClr val="A4A3A4"/>
          </p15:clr>
        </p15:guide>
        <p15:guide id="4" orient="horz" pos="1488" userDrawn="1">
          <p15:clr>
            <a:srgbClr val="A4A3A4"/>
          </p15:clr>
        </p15:guide>
        <p15:guide id="5" pos="4320">
          <p15:clr>
            <a:srgbClr val="A4A3A4"/>
          </p15:clr>
        </p15:guide>
        <p15:guide id="6" pos="360" userDrawn="1">
          <p15:clr>
            <a:srgbClr val="A4A3A4"/>
          </p15:clr>
        </p15:guide>
        <p15:guide id="7" pos="5472">
          <p15:clr>
            <a:srgbClr val="A4A3A4"/>
          </p15:clr>
        </p15:guide>
        <p15:guide id="8"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ny Shuga" initials="TS" lastIdx="124" clrIdx="0">
    <p:extLst/>
  </p:cmAuthor>
  <p:cmAuthor id="2" name="Dorothy McDuffie" initials="DM" lastIdx="68" clrIdx="1">
    <p:extLst/>
  </p:cmAuthor>
  <p:cmAuthor id="3" name="Benjamin Lacar" initials="BL" lastIdx="21" clrIdx="2">
    <p:extLst/>
  </p:cmAuthor>
  <p:cmAuthor id="4" name="Gina Palmer" initials="GP" lastIdx="43" clrIdx="3">
    <p:extLst/>
  </p:cmAuthor>
  <p:cmAuthor id="5" name="Michaeline Bunting" initials="MB" lastIdx="1" clrIdx="4">
    <p:extLst/>
  </p:cmAuthor>
  <p:cmAuthor id="6" name="Michaeline Bunting" initials="MB [2]" lastIdx="1" clrIdx="5">
    <p:extLst/>
  </p:cmAuthor>
  <p:cmAuthor id="7" name="Michaeline Bunting" initials="MB [3]" lastIdx="1" clrIdx="6">
    <p:extLst/>
  </p:cmAuthor>
  <p:cmAuthor id="8" name="Michaeline Bunting" initials="MB [4]" lastIdx="1" clrIdx="7">
    <p:extLst/>
  </p:cmAuthor>
  <p:cmAuthor id="9" name="Michaeline Bunting" initials="MB [5]" lastIdx="1" clrIdx="8">
    <p:extLst/>
  </p:cmAuthor>
  <p:cmAuthor id="10" name="Michaeline Bunting" initials="MB [6]" lastIdx="1" clrIdx="9">
    <p:extLst/>
  </p:cmAuthor>
  <p:cmAuthor id="11" name="Michaeline Bunting" initials="MB [7]" lastIdx="1" clrIdx="10">
    <p:extLst/>
  </p:cmAuthor>
  <p:cmAuthor id="12" name="Michaeline Bunting" initials="MB [8]" lastIdx="1" clrIdx="11">
    <p:extLst/>
  </p:cmAuthor>
  <p:cmAuthor id="13" name="Michaeline Bunting" initials="MB [9]" lastIdx="1" clrIdx="1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0080"/>
    <a:srgbClr val="DD1B1B"/>
    <a:srgbClr val="002680"/>
    <a:srgbClr val="005500"/>
    <a:srgbClr val="97D700"/>
    <a:srgbClr val="D90000"/>
    <a:srgbClr val="FFAA00"/>
    <a:srgbClr val="00BFBF"/>
    <a:srgbClr val="005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7"/>
    <p:restoredTop sz="79601" autoAdjust="0"/>
  </p:normalViewPr>
  <p:slideViewPr>
    <p:cSldViewPr snapToGrid="0">
      <p:cViewPr varScale="1">
        <p:scale>
          <a:sx n="79" d="100"/>
          <a:sy n="79" d="100"/>
        </p:scale>
        <p:origin x="1452" y="54"/>
      </p:cViewPr>
      <p:guideLst>
        <p:guide orient="horz" pos="3888"/>
        <p:guide orient="horz" pos="288"/>
        <p:guide orient="horz" pos="792"/>
        <p:guide orient="horz" pos="1488"/>
        <p:guide pos="4320"/>
        <p:guide pos="360"/>
        <p:guide pos="5472"/>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D04A53-547F-A947-A710-C14ACB433FFD}" type="datetimeFigureOut">
              <a:rPr lang="en-US" smtClean="0"/>
              <a:t>12/6/2018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7E9B3F-1777-9843-B627-77768BA0358E}" type="slidenum">
              <a:rPr lang="en-US" smtClean="0"/>
              <a:t>‹#›</a:t>
            </a:fld>
            <a:endParaRPr lang="en-US" dirty="0"/>
          </a:p>
        </p:txBody>
      </p:sp>
    </p:spTree>
    <p:extLst>
      <p:ext uri="{BB962C8B-B14F-4D97-AF65-F5344CB8AC3E}">
        <p14:creationId xmlns:p14="http://schemas.microsoft.com/office/powerpoint/2010/main" val="35401911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cbi.nlm.nih.gov/pmc/articles/PMC5376499/"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37 trillion cells in the body, but only ~250 known cell types. Large scale single-cell</a:t>
            </a:r>
            <a:r>
              <a:rPr lang="en-US" baseline="0" dirty="0"/>
              <a:t> studies are the only way to accurately identify all the types of cells in a tissue</a:t>
            </a:r>
          </a:p>
          <a:p>
            <a:endParaRPr lang="en-US" baseline="0" dirty="0"/>
          </a:p>
          <a:p>
            <a:r>
              <a:rPr lang="en-US" baseline="0" dirty="0"/>
              <a:t>ONLY single-cell can make sense of the heterogeneity</a:t>
            </a:r>
            <a:endParaRPr lang="en-US" dirty="0"/>
          </a:p>
        </p:txBody>
      </p:sp>
      <p:sp>
        <p:nvSpPr>
          <p:cNvPr id="4" name="Slide Number Placeholder 3"/>
          <p:cNvSpPr>
            <a:spLocks noGrp="1"/>
          </p:cNvSpPr>
          <p:nvPr>
            <p:ph type="sldNum" sz="quarter" idx="10"/>
          </p:nvPr>
        </p:nvSpPr>
        <p:spPr/>
        <p:txBody>
          <a:bodyPr/>
          <a:lstStyle/>
          <a:p>
            <a:fld id="{E399724E-CDBA-4287-A5A9-D8446B5974CB}" type="slidenum">
              <a:rPr lang="en-US" smtClean="0"/>
              <a:pPr/>
              <a:t>6</a:t>
            </a:fld>
            <a:endParaRPr lang="en-US" dirty="0"/>
          </a:p>
        </p:txBody>
      </p:sp>
    </p:spTree>
    <p:extLst>
      <p:ext uri="{BB962C8B-B14F-4D97-AF65-F5344CB8AC3E}">
        <p14:creationId xmlns:p14="http://schemas.microsoft.com/office/powerpoint/2010/main" val="1861914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9724E-CDBA-4287-A5A9-D8446B5974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8407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9724E-CDBA-4287-A5A9-D8446B5974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6361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9724E-CDBA-4287-A5A9-D8446B5974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9015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reference, etc.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9724E-CDBA-4287-A5A9-D8446B5974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4037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K562 cells approach 9-10,000 genes with the latest TR chemistry.</a:t>
            </a:r>
          </a:p>
          <a:p>
            <a:r>
              <a:rPr lang="en-US" dirty="0"/>
              <a:t>HL60 cells are at about 6,000 genes. We know that HL60 has a lower RNA content so it makes sense that it would have a lower number of genes.</a:t>
            </a:r>
          </a:p>
          <a:p>
            <a:r>
              <a:rPr lang="en-US" dirty="0"/>
              <a:t>Activated T cells approach 8-9,000 genes.</a:t>
            </a:r>
          </a:p>
        </p:txBody>
      </p:sp>
      <p:sp>
        <p:nvSpPr>
          <p:cNvPr id="4" name="Slide Number Placeholder 3"/>
          <p:cNvSpPr>
            <a:spLocks noGrp="1"/>
          </p:cNvSpPr>
          <p:nvPr>
            <p:ph type="sldNum" sz="quarter" idx="10"/>
          </p:nvPr>
        </p:nvSpPr>
        <p:spPr/>
        <p:txBody>
          <a:bodyPr/>
          <a:lstStyle/>
          <a:p>
            <a:fld id="{F57E9B3F-1777-9843-B627-77768BA0358E}" type="slidenum">
              <a:rPr lang="en-US" smtClean="0"/>
              <a:t>33</a:t>
            </a:fld>
            <a:endParaRPr lang="en-US" dirty="0"/>
          </a:p>
        </p:txBody>
      </p:sp>
    </p:spTree>
    <p:extLst>
      <p:ext uri="{BB962C8B-B14F-4D97-AF65-F5344CB8AC3E}">
        <p14:creationId xmlns:p14="http://schemas.microsoft.com/office/powerpoint/2010/main" val="195942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0" cap="none" spc="0" normalizeH="0" baseline="0" noProof="0" dirty="0">
                <a:ln>
                  <a:noFill/>
                </a:ln>
                <a:solidFill>
                  <a:prstClr val="white"/>
                </a:solidFill>
                <a:effectLst/>
                <a:uLnTx/>
                <a:uFillTx/>
                <a:latin typeface="Proxima Nova"/>
                <a:ea typeface="+mn-ea"/>
                <a:cs typeface="+mn-cs"/>
              </a:rPr>
              <a:t>This analysis complements the venn diagram slides. This highlights the consistency of gene detection with TRS expression. </a:t>
            </a:r>
            <a:endParaRPr lang="en-US" dirty="0"/>
          </a:p>
        </p:txBody>
      </p:sp>
      <p:sp>
        <p:nvSpPr>
          <p:cNvPr id="4" name="Slide Number Placeholder 3"/>
          <p:cNvSpPr>
            <a:spLocks noGrp="1"/>
          </p:cNvSpPr>
          <p:nvPr>
            <p:ph type="sldNum" sz="quarter" idx="10"/>
          </p:nvPr>
        </p:nvSpPr>
        <p:spPr/>
        <p:txBody>
          <a:bodyPr/>
          <a:lstStyle/>
          <a:p>
            <a:fld id="{F57E9B3F-1777-9843-B627-77768BA0358E}" type="slidenum">
              <a:rPr lang="en-US" smtClean="0"/>
              <a:t>36</a:t>
            </a:fld>
            <a:endParaRPr lang="en-US" dirty="0"/>
          </a:p>
        </p:txBody>
      </p:sp>
    </p:spTree>
    <p:extLst>
      <p:ext uri="{BB962C8B-B14F-4D97-AF65-F5344CB8AC3E}">
        <p14:creationId xmlns:p14="http://schemas.microsoft.com/office/powerpoint/2010/main" val="3921906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0" dirty="0">
                <a:solidFill>
                  <a:prstClr val="white"/>
                </a:solidFill>
                <a:latin typeface="Proxima Nova"/>
              </a:rPr>
              <a:t>Note how the more fragile cell type (HL60) is “noisier” with SSv4 whereas TR is able to generate a more tighter cluster.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9724E-CDBA-4287-A5A9-D8446B5974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1368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9724E-CDBA-4287-A5A9-D8446B5974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6067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0" cap="none" spc="0" normalizeH="0" baseline="0" noProof="0" dirty="0">
                <a:ln>
                  <a:noFill/>
                </a:ln>
                <a:solidFill>
                  <a:prstClr val="white"/>
                </a:solidFill>
                <a:effectLst/>
                <a:uLnTx/>
                <a:uFillTx/>
                <a:latin typeface="Proxima Nova"/>
                <a:ea typeface="+mn-ea"/>
                <a:cs typeface="+mn-cs"/>
              </a:rPr>
              <a:t>Note how with SSv4 that there is lower detection of histones in HL60 as you would expect since it has less RNA. But with TR you almost see equivalent histone detection with K562, again highlighting how TR can get good signatures from “fragile” cell types.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9724E-CDBA-4287-A5A9-D8446B5974C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1843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Proxima Nova"/>
                <a:ea typeface="+mn-ea"/>
                <a:cs typeface="+mn-cs"/>
              </a:rPr>
              <a:t>The Shin/Plessy also at RIKEN have used C1 cage to do 5’ end counting for ncRNA.</a:t>
            </a:r>
          </a:p>
          <a:p>
            <a:endParaRPr lang="en-US" dirty="0"/>
          </a:p>
        </p:txBody>
      </p:sp>
      <p:sp>
        <p:nvSpPr>
          <p:cNvPr id="4" name="Slide Number Placeholder 3"/>
          <p:cNvSpPr>
            <a:spLocks noGrp="1"/>
          </p:cNvSpPr>
          <p:nvPr>
            <p:ph type="sldNum" sz="quarter" idx="10"/>
          </p:nvPr>
        </p:nvSpPr>
        <p:spPr/>
        <p:txBody>
          <a:bodyPr/>
          <a:lstStyle/>
          <a:p>
            <a:fld id="{F57E9B3F-1777-9843-B627-77768BA0358E}" type="slidenum">
              <a:rPr lang="en-US" smtClean="0"/>
              <a:t>43</a:t>
            </a:fld>
            <a:endParaRPr lang="en-US" dirty="0"/>
          </a:p>
        </p:txBody>
      </p:sp>
    </p:spTree>
    <p:extLst>
      <p:ext uri="{BB962C8B-B14F-4D97-AF65-F5344CB8AC3E}">
        <p14:creationId xmlns:p14="http://schemas.microsoft.com/office/powerpoint/2010/main" val="2943179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7E9B3F-1777-9843-B627-77768BA035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3096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7E9B3F-1777-9843-B627-77768BA035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9443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7E9B3F-1777-9843-B627-77768BA035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266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t>
            </a:r>
            <a:r>
              <a:rPr lang="en-US" sz="1200" u="sng" kern="1200" dirty="0">
                <a:solidFill>
                  <a:schemeClr val="tx1"/>
                </a:solidFill>
                <a:effectLst/>
                <a:latin typeface="+mn-lt"/>
                <a:ea typeface="+mn-ea"/>
                <a:cs typeface="+mn-cs"/>
                <a:hlinkClick r:id="rId3"/>
              </a:rPr>
              <a:t>Nature Methods study</a:t>
            </a:r>
            <a:r>
              <a:rPr lang="en-US" sz="1200" kern="1200" dirty="0">
                <a:solidFill>
                  <a:schemeClr val="tx1"/>
                </a:solidFill>
                <a:effectLst/>
                <a:latin typeface="+mn-lt"/>
                <a:ea typeface="+mn-ea"/>
                <a:cs typeface="+mn-cs"/>
              </a:rPr>
              <a:t> by Svensson et al. evaluated 15 different single-cell protocols for accuracy and sensitivity. Not only did they demonstrate that Fluidigm C1 was more sensitive than plate-based SMART-seq2, they showed that C1 was the most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sensitive of the 15 protocols tested.</a:t>
            </a:r>
          </a:p>
          <a:p>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study indicates that more sequencing of droplet-based libraries would </a:t>
            </a:r>
            <a:r>
              <a:rPr lang="en-US" sz="1200" i="1" kern="1200" dirty="0">
                <a:solidFill>
                  <a:schemeClr val="tx1"/>
                </a:solidFill>
                <a:effectLst/>
                <a:latin typeface="+mn-lt"/>
                <a:ea typeface="+mn-ea"/>
                <a:cs typeface="+mn-cs"/>
              </a:rPr>
              <a:t>not </a:t>
            </a:r>
            <a:r>
              <a:rPr lang="en-US" sz="1200" kern="1200" dirty="0">
                <a:solidFill>
                  <a:schemeClr val="tx1"/>
                </a:solidFill>
                <a:effectLst/>
                <a:latin typeface="+mn-lt"/>
                <a:ea typeface="+mn-ea"/>
                <a:cs typeface="+mn-cs"/>
              </a:rPr>
              <a:t>result in increased gene sensitivity. All methods saturate in terms of gene detection. Notably, you can see that the C1 methods are most sensitive at the saturation point (about 1 million reads).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implication of this analysis is if one had a large sequencing budget. If they wanted both high gene number </a:t>
            </a:r>
            <a:r>
              <a:rPr lang="en-US" sz="1200" i="1" kern="1200" dirty="0">
                <a:solidFill>
                  <a:schemeClr val="tx1"/>
                </a:solidFill>
                <a:effectLst/>
                <a:latin typeface="+mn-lt"/>
                <a:ea typeface="+mn-ea"/>
                <a:cs typeface="+mn-cs"/>
              </a:rPr>
              <a:t>and </a:t>
            </a:r>
            <a:r>
              <a:rPr lang="en-US" sz="1200" kern="1200" dirty="0">
                <a:solidFill>
                  <a:schemeClr val="tx1"/>
                </a:solidFill>
                <a:effectLst/>
                <a:latin typeface="+mn-lt"/>
                <a:ea typeface="+mn-ea"/>
                <a:cs typeface="+mn-cs"/>
              </a:rPr>
              <a:t>high cell sample number (rather than the tradeoff I mentioned in the previous slides), it would make more sense to sequence more C1 samples than to sequence the droplet-based samples more deeply.</a:t>
            </a:r>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should point out that this study was published in 2017. Therefore, some chemistries have been updated since the work was performed. For C1, the paper used SMARTer v1, while we know that SMART-seq v4 detects more genes than v1. (Of course, we know now that Total RNA-seq is even more sensitive than SMART-seq v4 as I showed in today's talk). With these updates, there's likely even greater performance of C1 over plate-based SMART-seq2. This is in addition to the advantages for using C1 of automation and reagent consistency.</a:t>
            </a:r>
            <a:endParaRPr lang="en-US" dirty="0"/>
          </a:p>
        </p:txBody>
      </p:sp>
      <p:sp>
        <p:nvSpPr>
          <p:cNvPr id="4" name="Slide Number Placeholder 3"/>
          <p:cNvSpPr>
            <a:spLocks noGrp="1"/>
          </p:cNvSpPr>
          <p:nvPr>
            <p:ph type="sldNum" sz="quarter" idx="10"/>
          </p:nvPr>
        </p:nvSpPr>
        <p:spPr/>
        <p:txBody>
          <a:bodyPr/>
          <a:lstStyle/>
          <a:p>
            <a:fld id="{F57E9B3F-1777-9843-B627-77768BA0358E}" type="slidenum">
              <a:rPr lang="en-US" smtClean="0"/>
              <a:t>12</a:t>
            </a:fld>
            <a:endParaRPr lang="en-US" dirty="0"/>
          </a:p>
        </p:txBody>
      </p:sp>
    </p:spTree>
    <p:extLst>
      <p:ext uri="{BB962C8B-B14F-4D97-AF65-F5344CB8AC3E}">
        <p14:creationId xmlns:p14="http://schemas.microsoft.com/office/powerpoint/2010/main" val="3318928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They used 10X to understand cellular diversity in the “uninjured” limb, and defined 8 cell types with ~2400 cells.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used a high-throughput droplet-based </a:t>
            </a:r>
            <a:r>
              <a:rPr lang="en-US" dirty="0" err="1"/>
              <a:t>scRNA-seq</a:t>
            </a:r>
            <a:r>
              <a:rPr lang="en-US" dirty="0"/>
              <a:t> method (10x Genomics</a:t>
            </a:r>
            <a:r>
              <a:rPr lang="en-US" baseline="30000" dirty="0">
                <a:latin typeface="Montserrat" panose="02000505000000020004" pitchFamily="2" charset="0"/>
              </a:rPr>
              <a:t>®</a:t>
            </a:r>
            <a:r>
              <a:rPr lang="en-US" dirty="0"/>
              <a:t>) to sample the cellular diversity in the uninjured adult limb and further validate this transgenic line.”</a:t>
            </a:r>
          </a:p>
          <a:p>
            <a:endParaRPr lang="en-US" dirty="0"/>
          </a:p>
        </p:txBody>
      </p:sp>
      <p:sp>
        <p:nvSpPr>
          <p:cNvPr id="4" name="Slide Number Placeholder 3"/>
          <p:cNvSpPr>
            <a:spLocks noGrp="1"/>
          </p:cNvSpPr>
          <p:nvPr>
            <p:ph type="sldNum" sz="quarter" idx="10"/>
          </p:nvPr>
        </p:nvSpPr>
        <p:spPr/>
        <p:txBody>
          <a:bodyPr/>
          <a:lstStyle/>
          <a:p>
            <a:fld id="{F57E9B3F-1777-9843-B627-77768BA0358E}" type="slidenum">
              <a:rPr lang="en-US" smtClean="0"/>
              <a:t>14</a:t>
            </a:fld>
            <a:endParaRPr lang="en-US" dirty="0"/>
          </a:p>
        </p:txBody>
      </p:sp>
    </p:spTree>
    <p:extLst>
      <p:ext uri="{BB962C8B-B14F-4D97-AF65-F5344CB8AC3E}">
        <p14:creationId xmlns:p14="http://schemas.microsoft.com/office/powerpoint/2010/main" val="3840426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Then, they amputated the limb and used C1 at several time points to understand the active molecular pathways that were contributing to regeneration. This required higher transcriptome coverage than they could get with 10X . They looked at 6-7 time points during regen, plus ran a few cells from uninjured limbs, and needed only 100-200 cells per stage.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 understand the molecular pathways involved in CT regeneration, we used a high transcriptome coverage </a:t>
            </a:r>
            <a:r>
              <a:rPr lang="en-US" dirty="0" err="1"/>
              <a:t>scRNA-seq</a:t>
            </a:r>
            <a:r>
              <a:rPr lang="en-US" dirty="0"/>
              <a:t> method (Fluidigm C1) to analyze </a:t>
            </a:r>
            <a:r>
              <a:rPr lang="en-US" dirty="0" err="1"/>
              <a:t>mCherry</a:t>
            </a:r>
            <a:r>
              <a:rPr lang="en-US" dirty="0"/>
              <a:t>+ cells isolated by FACS (</a:t>
            </a:r>
            <a:r>
              <a:rPr lang="en-US" i="1" dirty="0"/>
              <a:t>Prrx1:Cre-ER;Caggs:lp-Cherry</a:t>
            </a:r>
            <a:r>
              <a:rPr lang="en-US" dirty="0"/>
              <a:t>) along a dense time course that captures the major transitions during regeneration.”</a:t>
            </a:r>
          </a:p>
          <a:p>
            <a:endParaRPr lang="en-US" dirty="0"/>
          </a:p>
        </p:txBody>
      </p:sp>
      <p:sp>
        <p:nvSpPr>
          <p:cNvPr id="4" name="Slide Number Placeholder 3"/>
          <p:cNvSpPr>
            <a:spLocks noGrp="1"/>
          </p:cNvSpPr>
          <p:nvPr>
            <p:ph type="sldNum" sz="quarter" idx="10"/>
          </p:nvPr>
        </p:nvSpPr>
        <p:spPr/>
        <p:txBody>
          <a:bodyPr/>
          <a:lstStyle/>
          <a:p>
            <a:fld id="{F57E9B3F-1777-9843-B627-77768BA0358E}" type="slidenum">
              <a:rPr lang="en-US" smtClean="0"/>
              <a:t>15</a:t>
            </a:fld>
            <a:endParaRPr lang="en-US" dirty="0"/>
          </a:p>
        </p:txBody>
      </p:sp>
    </p:spTree>
    <p:extLst>
      <p:ext uri="{BB962C8B-B14F-4D97-AF65-F5344CB8AC3E}">
        <p14:creationId xmlns:p14="http://schemas.microsoft.com/office/powerpoint/2010/main" val="3480286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r>
              <a:rPr lang="en-US" dirty="0">
                <a:ea typeface="ＭＳ Ｐゴシック"/>
              </a:rPr>
              <a:t>What‘s attractive about the IFC is that the architecture allows for chemistry flexibility. Each capture site has several chambers associated with it where reagents can be introduced and mixed. These magenta boxes are valves, so you can introduce reagents (like a reverse transcription or PCR mix), and then mix them while undergoing thermocycling.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907D9-5A26-402C-8396-094E1ECB8EC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zh-CN"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50456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7E9B3F-1777-9843-B627-77768BA035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93546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tif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1314452"/>
            <a:ext cx="5486400" cy="1295398"/>
          </a:xfrm>
        </p:spPr>
        <p:txBody>
          <a:bodyPr/>
          <a:lstStyle>
            <a:lvl1pPr>
              <a:defRPr sz="4000"/>
            </a:lvl1pPr>
          </a:lstStyle>
          <a:p>
            <a:r>
              <a:rPr lang="en-US"/>
              <a:t>Click To Edit Master Title Style</a:t>
            </a:r>
          </a:p>
        </p:txBody>
      </p:sp>
      <p:sp>
        <p:nvSpPr>
          <p:cNvPr id="17" name="Text Placeholder 16"/>
          <p:cNvSpPr>
            <a:spLocks noGrp="1"/>
          </p:cNvSpPr>
          <p:nvPr>
            <p:ph type="body" sz="quarter" idx="13" hasCustomPrompt="1"/>
          </p:nvPr>
        </p:nvSpPr>
        <p:spPr>
          <a:xfrm>
            <a:off x="457201" y="3771900"/>
            <a:ext cx="5486400" cy="914400"/>
          </a:xfrm>
        </p:spPr>
        <p:txBody>
          <a:bodyPr anchor="b" anchorCtr="0"/>
          <a:lstStyle>
            <a:lvl1pPr>
              <a:spcBef>
                <a:spcPts val="0"/>
              </a:spcBef>
              <a:defRPr/>
            </a:lvl1pPr>
          </a:lstStyle>
          <a:p>
            <a:pPr lvl="0"/>
            <a:r>
              <a:rPr lang="en-US"/>
              <a:t>Author (optional)</a:t>
            </a:r>
            <a:br>
              <a:rPr lang="en-US"/>
            </a:br>
            <a:r>
              <a:rPr lang="en-US"/>
              <a:t>Date (optional)</a:t>
            </a:r>
          </a:p>
        </p:txBody>
      </p:sp>
      <p:sp>
        <p:nvSpPr>
          <p:cNvPr id="3" name="Subtitle 2"/>
          <p:cNvSpPr>
            <a:spLocks noGrp="1"/>
          </p:cNvSpPr>
          <p:nvPr>
            <p:ph type="subTitle" idx="1" hasCustomPrompt="1"/>
          </p:nvPr>
        </p:nvSpPr>
        <p:spPr>
          <a:xfrm>
            <a:off x="457200" y="2628900"/>
            <a:ext cx="5486400" cy="800100"/>
          </a:xfrm>
        </p:spPr>
        <p:txBody>
          <a:bodyPr>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a:solidFill>
                  <a:srgbClr val="000000"/>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 (optional)</a:t>
            </a:r>
          </a:p>
          <a:p>
            <a:endParaRPr lang="en-US"/>
          </a:p>
        </p:txBody>
      </p:sp>
      <p:pic>
        <p:nvPicPr>
          <p:cNvPr id="7" name="Oefner_MF_07.jpg"/>
          <p:cNvPicPr/>
          <p:nvPr userDrawn="1"/>
        </p:nvPicPr>
        <p:blipFill rotWithShape="1">
          <a:blip r:embed="rId2" cstate="email">
            <a:extLst>
              <a:ext uri="{28A0092B-C50C-407E-A947-70E740481C1C}">
                <a14:useLocalDpi xmlns:a14="http://schemas.microsoft.com/office/drawing/2010/main"/>
              </a:ext>
            </a:extLst>
          </a:blip>
          <a:srcRect/>
          <a:stretch/>
        </p:blipFill>
        <p:spPr>
          <a:xfrm>
            <a:off x="0" y="5219702"/>
            <a:ext cx="9144000" cy="1638298"/>
          </a:xfrm>
          <a:prstGeom prst="rect">
            <a:avLst/>
          </a:prstGeom>
          <a:ln w="12700">
            <a:miter lim="400000"/>
          </a:ln>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2558" y="5718614"/>
            <a:ext cx="2071855" cy="678923"/>
          </a:xfrm>
          <a:prstGeom prst="rect">
            <a:avLst/>
          </a:prstGeom>
        </p:spPr>
      </p:pic>
    </p:spTree>
    <p:extLst>
      <p:ext uri="{BB962C8B-B14F-4D97-AF65-F5344CB8AC3E}">
        <p14:creationId xmlns:p14="http://schemas.microsoft.com/office/powerpoint/2010/main" val="710508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Section Break 4">
    <p:bg>
      <p:bgPr>
        <a:gradFill flip="none" rotWithShape="1">
          <a:gsLst>
            <a:gs pos="0">
              <a:srgbClr val="002680"/>
            </a:gs>
            <a:gs pos="100000">
              <a:srgbClr val="00BFBF"/>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374" y="1295400"/>
            <a:ext cx="5962426" cy="990600"/>
          </a:xfrm>
        </p:spPr>
        <p:txBody>
          <a:bodyPr/>
          <a:lstStyle>
            <a:lvl1pPr>
              <a:defRPr sz="4000">
                <a:solidFill>
                  <a:schemeClr val="bg1"/>
                </a:solidFill>
              </a:defRPr>
            </a:lvl1pPr>
          </a:lstStyle>
          <a:p>
            <a:r>
              <a:rPr lang="en-US"/>
              <a:t>Section Break</a:t>
            </a:r>
          </a:p>
        </p:txBody>
      </p:sp>
    </p:spTree>
    <p:extLst>
      <p:ext uri="{BB962C8B-B14F-4D97-AF65-F5344CB8AC3E}">
        <p14:creationId xmlns:p14="http://schemas.microsoft.com/office/powerpoint/2010/main" val="489460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6858000"/>
          </a:xfrm>
        </p:spPr>
        <p:txBody>
          <a:bodyPr/>
          <a:lstStyle/>
          <a:p>
            <a:r>
              <a:rPr lang="en-US" dirty="0"/>
              <a:t>Click icon to add picture</a:t>
            </a: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a:t>Title Over Full Bleed Image</a:t>
            </a:r>
          </a:p>
        </p:txBody>
      </p:sp>
    </p:spTree>
    <p:extLst>
      <p:ext uri="{BB962C8B-B14F-4D97-AF65-F5344CB8AC3E}">
        <p14:creationId xmlns:p14="http://schemas.microsoft.com/office/powerpoint/2010/main" val="2860585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Title only</a:t>
            </a:r>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3890478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1FDEA59B-8544-4989-8BC7-E2099C830959}" type="slidenum">
              <a:rPr lang="en-US" smtClean="0"/>
              <a:pPr/>
              <a:t>‹#›</a:t>
            </a:fld>
            <a:endParaRPr lang="en-US" dirty="0"/>
          </a:p>
        </p:txBody>
      </p:sp>
      <p:sp>
        <p:nvSpPr>
          <p:cNvPr id="8" name="Content Placeholder 6"/>
          <p:cNvSpPr>
            <a:spLocks noGrp="1"/>
          </p:cNvSpPr>
          <p:nvPr>
            <p:ph sz="quarter" idx="15" hasCustomPrompt="1"/>
          </p:nvPr>
        </p:nvSpPr>
        <p:spPr>
          <a:xfrm>
            <a:off x="457200" y="2268538"/>
            <a:ext cx="5196915" cy="430212"/>
          </a:xfrm>
          <a:noFill/>
          <a:ln>
            <a:noFill/>
          </a:ln>
        </p:spPr>
        <p:txBody>
          <a:bodyPr>
            <a:noAutofit/>
          </a:bodyPr>
          <a:lstStyle>
            <a:lvl1pPr>
              <a:defRPr sz="1800" b="1"/>
            </a:lvl1pPr>
          </a:lstStyle>
          <a:p>
            <a:pPr lvl="0"/>
            <a:r>
              <a:rPr lang="en-US"/>
              <a:t>Click to edit master text styles.</a:t>
            </a:r>
          </a:p>
        </p:txBody>
      </p:sp>
      <p:sp>
        <p:nvSpPr>
          <p:cNvPr id="10" name="Content Placeholder 5"/>
          <p:cNvSpPr>
            <a:spLocks noGrp="1"/>
          </p:cNvSpPr>
          <p:nvPr>
            <p:ph sz="quarter" idx="16"/>
          </p:nvPr>
        </p:nvSpPr>
        <p:spPr>
          <a:xfrm>
            <a:off x="457200" y="2702930"/>
            <a:ext cx="8235952" cy="1780170"/>
          </a:xfrm>
        </p:spPr>
        <p:txBody>
          <a:bodyPr/>
          <a:lstStyle>
            <a:lvl1pPr>
              <a:spcBef>
                <a:spcPts val="0"/>
              </a:spcBef>
              <a:spcAft>
                <a:spcPts val="1200"/>
              </a:spcAft>
              <a:defRPr sz="1800"/>
            </a:lvl1pPr>
            <a:lvl2pPr marL="0" indent="0">
              <a:buNone/>
              <a:defRPr sz="1200"/>
            </a:lvl2pPr>
            <a:lvl3pPr marL="0" indent="0">
              <a:spcBef>
                <a:spcPts val="1200"/>
              </a:spcBef>
              <a:buNone/>
              <a:tabLst/>
              <a:defRPr sz="1400" baseline="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021684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hank You">
    <p:spTree>
      <p:nvGrpSpPr>
        <p:cNvPr id="1" name=""/>
        <p:cNvGrpSpPr/>
        <p:nvPr/>
      </p:nvGrpSpPr>
      <p:grpSpPr>
        <a:xfrm>
          <a:off x="0" y="0"/>
          <a:ext cx="0" cy="0"/>
          <a:chOff x="0" y="0"/>
          <a:chExt cx="0" cy="0"/>
        </a:xfrm>
      </p:grpSpPr>
      <p:sp>
        <p:nvSpPr>
          <p:cNvPr id="3" name="TextBox 2"/>
          <p:cNvSpPr txBox="1"/>
          <p:nvPr userDrawn="1"/>
        </p:nvSpPr>
        <p:spPr>
          <a:xfrm>
            <a:off x="457200" y="1447800"/>
            <a:ext cx="6477000" cy="2133600"/>
          </a:xfrm>
          <a:prstGeom prst="rect">
            <a:avLst/>
          </a:prstGeom>
        </p:spPr>
        <p:txBody>
          <a:bodyPr vert="horz" lIns="91440" tIns="45720" rIns="91440" bIns="45720" rtlCol="0">
            <a:normAutofit/>
          </a:bodyPr>
          <a:lstStyle>
            <a:lvl1pPr lvl="0" indent="0">
              <a:spcBef>
                <a:spcPct val="20000"/>
              </a:spcBef>
              <a:buFont typeface="Arial" panose="020B0604020202020204" pitchFamily="34" charset="0"/>
              <a:buNone/>
              <a:defRPr sz="4000" baseline="0">
                <a:latin typeface="Montserrat-bold" panose="02000505000000020004" pitchFamily="2" charset="0"/>
              </a:defRPr>
            </a:lvl1pPr>
            <a:lvl2pPr marL="344488" indent="-284163">
              <a:spcBef>
                <a:spcPct val="20000"/>
              </a:spcBef>
              <a:buFont typeface="Arial" panose="020B0604020202020204" pitchFamily="34" charset="0"/>
              <a:buChar char="•"/>
              <a:defRPr>
                <a:latin typeface="Proxima Nova" panose="02000506030000020004" pitchFamily="2" charset="0"/>
              </a:defRPr>
            </a:lvl2pPr>
            <a:lvl3pPr marL="690563" indent="-346075">
              <a:spcBef>
                <a:spcPct val="20000"/>
              </a:spcBef>
              <a:buFont typeface="Arial" panose="020B0604020202020204" pitchFamily="34" charset="0"/>
              <a:buChar char="•"/>
              <a:defRPr baseline="0">
                <a:latin typeface="Proxima Nova" panose="02000506030000020004" pitchFamily="2" charset="0"/>
              </a:defRPr>
            </a:lvl3pPr>
            <a:lvl4pPr marL="1027113" indent="-336550">
              <a:spcBef>
                <a:spcPct val="20000"/>
              </a:spcBef>
              <a:buFont typeface="Arial" panose="020B0604020202020204" pitchFamily="34" charset="0"/>
              <a:buChar char="•"/>
              <a:defRPr>
                <a:latin typeface="Proxima Nova" panose="02000506030000020004" pitchFamily="2" charset="0"/>
              </a:defRPr>
            </a:lvl4pPr>
            <a:lvl5pPr marL="2057400" indent="-228600">
              <a:spcBef>
                <a:spcPct val="20000"/>
              </a:spcBef>
              <a:buFont typeface="Arial" panose="020B0604020202020204" pitchFamily="34" charset="0"/>
              <a:buChar char="»"/>
              <a:defRPr sz="1600">
                <a:latin typeface="Proxima Nova" panose="02000506030000020004" pitchFamily="2"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en-US" sz="6000" b="1" dirty="0"/>
              <a:t>Thank you.</a:t>
            </a:r>
          </a:p>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5744785"/>
            <a:ext cx="2057400" cy="674186"/>
          </a:xfrm>
          <a:prstGeom prst="rect">
            <a:avLst/>
          </a:prstGeom>
        </p:spPr>
      </p:pic>
    </p:spTree>
    <p:extLst>
      <p:ext uri="{BB962C8B-B14F-4D97-AF65-F5344CB8AC3E}">
        <p14:creationId xmlns:p14="http://schemas.microsoft.com/office/powerpoint/2010/main" val="303605537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 name="TextBox 1"/>
          <p:cNvSpPr txBox="1"/>
          <p:nvPr userDrawn="1"/>
        </p:nvSpPr>
        <p:spPr>
          <a:xfrm>
            <a:off x="457200" y="1295400"/>
            <a:ext cx="5486400" cy="3962400"/>
          </a:xfrm>
          <a:prstGeom prst="rect">
            <a:avLst/>
          </a:prstGeom>
        </p:spPr>
        <p:txBody>
          <a:bodyPr vert="horz" lIns="91440" tIns="45720" rIns="91440" bIns="45720" rtlCol="0">
            <a:normAutofit/>
          </a:bodyPr>
          <a:lstStyle>
            <a:lvl1pPr lvl="0" indent="0">
              <a:spcBef>
                <a:spcPct val="20000"/>
              </a:spcBef>
              <a:buFont typeface="Arial" panose="020B0604020202020204" pitchFamily="34" charset="0"/>
              <a:buNone/>
              <a:defRPr sz="4000" baseline="0">
                <a:latin typeface="Montserrat-bold" panose="02000505000000020004" pitchFamily="2" charset="0"/>
              </a:defRPr>
            </a:lvl1pPr>
            <a:lvl2pPr marL="344488" indent="-284163">
              <a:spcBef>
                <a:spcPct val="20000"/>
              </a:spcBef>
              <a:buFont typeface="Arial" panose="020B0604020202020204" pitchFamily="34" charset="0"/>
              <a:buChar char="•"/>
              <a:defRPr>
                <a:latin typeface="Proxima Nova" panose="02000506030000020004" pitchFamily="2" charset="0"/>
              </a:defRPr>
            </a:lvl2pPr>
            <a:lvl3pPr marL="690563" indent="-346075">
              <a:spcBef>
                <a:spcPct val="20000"/>
              </a:spcBef>
              <a:buFont typeface="Arial" panose="020B0604020202020204" pitchFamily="34" charset="0"/>
              <a:buChar char="•"/>
              <a:defRPr baseline="0">
                <a:latin typeface="Proxima Nova" panose="02000506030000020004" pitchFamily="2" charset="0"/>
              </a:defRPr>
            </a:lvl3pPr>
            <a:lvl4pPr marL="1027113" indent="-336550">
              <a:spcBef>
                <a:spcPct val="20000"/>
              </a:spcBef>
              <a:buFont typeface="Arial" panose="020B0604020202020204" pitchFamily="34" charset="0"/>
              <a:buChar char="•"/>
              <a:defRPr>
                <a:latin typeface="Proxima Nova" panose="02000506030000020004" pitchFamily="2" charset="0"/>
              </a:defRPr>
            </a:lvl4pPr>
            <a:lvl5pPr marL="2057400" indent="-228600">
              <a:spcBef>
                <a:spcPct val="20000"/>
              </a:spcBef>
              <a:buFont typeface="Arial" panose="020B0604020202020204" pitchFamily="34" charset="0"/>
              <a:buChar char="»"/>
              <a:defRPr sz="1600">
                <a:latin typeface="Proxima Nova" panose="02000506030000020004" pitchFamily="2"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en-US" b="1" dirty="0"/>
              <a:t>Simplify the complex quest to understand and apply biology.</a:t>
            </a:r>
          </a:p>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5744785"/>
            <a:ext cx="2057400" cy="674186"/>
          </a:xfrm>
          <a:prstGeom prst="rect">
            <a:avLst/>
          </a:prstGeom>
        </p:spPr>
      </p:pic>
    </p:spTree>
    <p:extLst>
      <p:ext uri="{BB962C8B-B14F-4D97-AF65-F5344CB8AC3E}">
        <p14:creationId xmlns:p14="http://schemas.microsoft.com/office/powerpoint/2010/main" val="2111903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1295402"/>
            <a:ext cx="5486400" cy="1295398"/>
          </a:xfrm>
        </p:spPr>
        <p:txBody>
          <a:bodyPr/>
          <a:lstStyle>
            <a:lvl1pPr>
              <a:defRPr sz="4000"/>
            </a:lvl1pPr>
          </a:lstStyle>
          <a:p>
            <a:r>
              <a:rPr lang="en-US" dirty="0"/>
              <a:t>Click To Edit Master Title Style</a:t>
            </a:r>
          </a:p>
        </p:txBody>
      </p:sp>
      <p:sp>
        <p:nvSpPr>
          <p:cNvPr id="3" name="Subtitle 2"/>
          <p:cNvSpPr>
            <a:spLocks noGrp="1"/>
          </p:cNvSpPr>
          <p:nvPr>
            <p:ph type="subTitle" idx="1" hasCustomPrompt="1"/>
          </p:nvPr>
        </p:nvSpPr>
        <p:spPr>
          <a:xfrm>
            <a:off x="457200" y="2628900"/>
            <a:ext cx="5486400" cy="800100"/>
          </a:xfrm>
        </p:spPr>
        <p:txBody>
          <a:bodyPr>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a:solidFill>
                  <a:srgbClr val="000000"/>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 (optional)</a:t>
            </a:r>
          </a:p>
          <a:p>
            <a:endParaRPr lang="en-US" dirty="0"/>
          </a:p>
        </p:txBody>
      </p:sp>
      <p:pic>
        <p:nvPicPr>
          <p:cNvPr id="7" name="Oefner_MF_07.jpg"/>
          <p:cNvPicPr/>
          <p:nvPr/>
        </p:nvPicPr>
        <p:blipFill rotWithShape="1">
          <a:blip r:embed="rId2" cstate="email">
            <a:extLst>
              <a:ext uri="{28A0092B-C50C-407E-A947-70E740481C1C}">
                <a14:useLocalDpi xmlns:a14="http://schemas.microsoft.com/office/drawing/2010/main"/>
              </a:ext>
            </a:extLst>
          </a:blip>
          <a:srcRect/>
          <a:stretch/>
        </p:blipFill>
        <p:spPr>
          <a:xfrm>
            <a:off x="0" y="5219702"/>
            <a:ext cx="9144000" cy="1638298"/>
          </a:xfrm>
          <a:prstGeom prst="rect">
            <a:avLst/>
          </a:prstGeom>
          <a:ln w="12700">
            <a:miter lim="400000"/>
          </a:ln>
        </p:spPr>
      </p:pic>
      <p:sp>
        <p:nvSpPr>
          <p:cNvPr id="17" name="Text Placeholder 16"/>
          <p:cNvSpPr>
            <a:spLocks noGrp="1"/>
          </p:cNvSpPr>
          <p:nvPr>
            <p:ph type="body" sz="quarter" idx="13" hasCustomPrompt="1"/>
          </p:nvPr>
        </p:nvSpPr>
        <p:spPr>
          <a:xfrm>
            <a:off x="457201" y="3429000"/>
            <a:ext cx="5486400" cy="914400"/>
          </a:xfrm>
        </p:spPr>
        <p:txBody>
          <a:bodyPr/>
          <a:lstStyle>
            <a:lvl1pPr>
              <a:defRPr/>
            </a:lvl1pPr>
          </a:lstStyle>
          <a:p>
            <a:pPr lvl="0"/>
            <a:r>
              <a:rPr lang="en-US" dirty="0"/>
              <a:t>Author (optional)</a:t>
            </a:r>
          </a:p>
        </p:txBody>
      </p:sp>
      <p:sp>
        <p:nvSpPr>
          <p:cNvPr id="9" name="TextBox 8"/>
          <p:cNvSpPr txBox="1"/>
          <p:nvPr/>
        </p:nvSpPr>
        <p:spPr>
          <a:xfrm>
            <a:off x="2468880" y="5833872"/>
            <a:ext cx="301752" cy="365760"/>
          </a:xfrm>
          <a:prstGeom prst="rect">
            <a:avLst/>
          </a:prstGeom>
        </p:spPr>
        <p:txBody>
          <a:bodyPr vert="horz" wrap="none" lIns="91440" tIns="45720" rIns="91440" bIns="45720" rtlCol="0" anchor="t">
            <a:noAutofit/>
          </a:bodyPr>
          <a:lstStyle/>
          <a:p>
            <a:r>
              <a:rPr lang="en-US" sz="1200" dirty="0">
                <a:solidFill>
                  <a:schemeClr val="bg1"/>
                </a:solidFill>
                <a:latin typeface="Proxima Nova"/>
                <a:cs typeface="Proxima Nova"/>
              </a:rPr>
              <a:t>®</a:t>
            </a:r>
          </a:p>
        </p:txBody>
      </p:sp>
      <p:grpSp>
        <p:nvGrpSpPr>
          <p:cNvPr id="8" name="Group 7"/>
          <p:cNvGrpSpPr/>
          <p:nvPr/>
        </p:nvGrpSpPr>
        <p:grpSpPr>
          <a:xfrm>
            <a:off x="533400" y="5715000"/>
            <a:ext cx="2237232" cy="683153"/>
            <a:chOff x="533400" y="5715000"/>
            <a:chExt cx="2237232" cy="683153"/>
          </a:xfrm>
        </p:grpSpPr>
        <p:pic>
          <p:nvPicPr>
            <p:cNvPr id="10" name="Picture 9" descr="Fluidigm_Hero_Logo_dark_backgroun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3400" y="5715000"/>
              <a:ext cx="2057399" cy="683153"/>
            </a:xfrm>
            <a:prstGeom prst="rect">
              <a:avLst/>
            </a:prstGeom>
          </p:spPr>
        </p:pic>
        <p:sp>
          <p:nvSpPr>
            <p:cNvPr id="13" name="TextBox 12"/>
            <p:cNvSpPr txBox="1"/>
            <p:nvPr/>
          </p:nvSpPr>
          <p:spPr>
            <a:xfrm>
              <a:off x="2468880" y="5833872"/>
              <a:ext cx="301752" cy="365760"/>
            </a:xfrm>
            <a:prstGeom prst="rect">
              <a:avLst/>
            </a:prstGeom>
          </p:spPr>
          <p:txBody>
            <a:bodyPr vert="horz" wrap="none" lIns="91440" tIns="45720" rIns="91440" bIns="45720" rtlCol="0" anchor="t">
              <a:noAutofit/>
            </a:bodyPr>
            <a:lstStyle/>
            <a:p>
              <a:r>
                <a:rPr lang="en-US" sz="1200" dirty="0">
                  <a:solidFill>
                    <a:schemeClr val="bg1"/>
                  </a:solidFill>
                  <a:latin typeface="Proxima Nova"/>
                  <a:cs typeface="Proxima Nova"/>
                </a:rPr>
                <a:t>®</a:t>
              </a:r>
            </a:p>
          </p:txBody>
        </p:sp>
      </p:grpSp>
    </p:spTree>
    <p:extLst>
      <p:ext uri="{BB962C8B-B14F-4D97-AF65-F5344CB8AC3E}">
        <p14:creationId xmlns:p14="http://schemas.microsoft.com/office/powerpoint/2010/main" val="370113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lt_Title Slide">
    <p:spTree>
      <p:nvGrpSpPr>
        <p:cNvPr id="1" name=""/>
        <p:cNvGrpSpPr/>
        <p:nvPr/>
      </p:nvGrpSpPr>
      <p:grpSpPr>
        <a:xfrm>
          <a:off x="0" y="0"/>
          <a:ext cx="0" cy="0"/>
          <a:chOff x="0" y="0"/>
          <a:chExt cx="0" cy="0"/>
        </a:xfrm>
      </p:grpSpPr>
      <p:pic>
        <p:nvPicPr>
          <p:cNvPr id="11" name="Oefner_Marbelous_13 copy.tif"/>
          <p:cNvPicPr/>
          <p:nvPr/>
        </p:nvPicPr>
        <p:blipFill rotWithShape="1">
          <a:blip r:embed="rId2" cstate="email">
            <a:extLst>
              <a:ext uri="{28A0092B-C50C-407E-A947-70E740481C1C}">
                <a14:useLocalDpi xmlns:a14="http://schemas.microsoft.com/office/drawing/2010/main"/>
              </a:ext>
            </a:extLst>
          </a:blip>
          <a:srcRect/>
          <a:stretch/>
        </p:blipFill>
        <p:spPr>
          <a:xfrm rot="5400000" flipV="1">
            <a:off x="3752856" y="1466852"/>
            <a:ext cx="1638298" cy="9144001"/>
          </a:xfrm>
          <a:prstGeom prst="rect">
            <a:avLst/>
          </a:prstGeom>
          <a:ln w="12700">
            <a:miter lim="400000"/>
          </a:ln>
        </p:spPr>
      </p:pic>
      <p:sp>
        <p:nvSpPr>
          <p:cNvPr id="2" name="Title 1"/>
          <p:cNvSpPr>
            <a:spLocks noGrp="1"/>
          </p:cNvSpPr>
          <p:nvPr>
            <p:ph type="ctrTitle" hasCustomPrompt="1"/>
          </p:nvPr>
        </p:nvSpPr>
        <p:spPr>
          <a:xfrm>
            <a:off x="457200" y="1295402"/>
            <a:ext cx="5486400" cy="1295398"/>
          </a:xfrm>
        </p:spPr>
        <p:txBody>
          <a:bodyPr/>
          <a:lstStyle>
            <a:lvl1pPr>
              <a:defRPr sz="4000"/>
            </a:lvl1pPr>
          </a:lstStyle>
          <a:p>
            <a:r>
              <a:rPr lang="en-US" dirty="0"/>
              <a:t>Click To Edit Master Title Style</a:t>
            </a:r>
          </a:p>
        </p:txBody>
      </p:sp>
      <p:sp>
        <p:nvSpPr>
          <p:cNvPr id="3" name="Subtitle 2"/>
          <p:cNvSpPr>
            <a:spLocks noGrp="1"/>
          </p:cNvSpPr>
          <p:nvPr>
            <p:ph type="subTitle" idx="1" hasCustomPrompt="1"/>
          </p:nvPr>
        </p:nvSpPr>
        <p:spPr>
          <a:xfrm>
            <a:off x="457200" y="2628900"/>
            <a:ext cx="5486400" cy="800100"/>
          </a:xfrm>
        </p:spPr>
        <p:txBody>
          <a:bodyPr>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a:solidFill>
                  <a:srgbClr val="000000"/>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 (optional)</a:t>
            </a:r>
          </a:p>
          <a:p>
            <a:endParaRPr lang="en-US" dirty="0"/>
          </a:p>
        </p:txBody>
      </p:sp>
      <p:sp>
        <p:nvSpPr>
          <p:cNvPr id="17" name="Text Placeholder 16"/>
          <p:cNvSpPr>
            <a:spLocks noGrp="1"/>
          </p:cNvSpPr>
          <p:nvPr>
            <p:ph type="body" sz="quarter" idx="13" hasCustomPrompt="1"/>
          </p:nvPr>
        </p:nvSpPr>
        <p:spPr>
          <a:xfrm>
            <a:off x="457201" y="3429000"/>
            <a:ext cx="5486400" cy="914400"/>
          </a:xfrm>
        </p:spPr>
        <p:txBody>
          <a:bodyPr/>
          <a:lstStyle>
            <a:lvl1pPr>
              <a:defRPr/>
            </a:lvl1pPr>
          </a:lstStyle>
          <a:p>
            <a:pPr lvl="0"/>
            <a:r>
              <a:rPr lang="en-US" dirty="0"/>
              <a:t>Author (optional)</a:t>
            </a:r>
          </a:p>
        </p:txBody>
      </p:sp>
      <p:sp>
        <p:nvSpPr>
          <p:cNvPr id="8" name="TextBox 7"/>
          <p:cNvSpPr txBox="1"/>
          <p:nvPr/>
        </p:nvSpPr>
        <p:spPr>
          <a:xfrm>
            <a:off x="2468880" y="5833872"/>
            <a:ext cx="914400" cy="914400"/>
          </a:xfrm>
          <a:prstGeom prst="rect">
            <a:avLst/>
          </a:prstGeom>
        </p:spPr>
        <p:txBody>
          <a:bodyPr vert="horz" wrap="none" lIns="91440" tIns="45720" rIns="91440" bIns="45720" rtlCol="0" anchor="t">
            <a:noAutofit/>
          </a:bodyPr>
          <a:lstStyle/>
          <a:p>
            <a:r>
              <a:rPr lang="en-US" sz="1200" dirty="0">
                <a:solidFill>
                  <a:schemeClr val="bg1"/>
                </a:solidFill>
                <a:latin typeface="Proxima Nova"/>
                <a:cs typeface="Proxima Nova"/>
              </a:rPr>
              <a:t>®</a:t>
            </a:r>
          </a:p>
        </p:txBody>
      </p:sp>
      <p:grpSp>
        <p:nvGrpSpPr>
          <p:cNvPr id="4" name="Group 3"/>
          <p:cNvGrpSpPr/>
          <p:nvPr/>
        </p:nvGrpSpPr>
        <p:grpSpPr>
          <a:xfrm>
            <a:off x="533400" y="5715000"/>
            <a:ext cx="2186940" cy="683153"/>
            <a:chOff x="533400" y="5715000"/>
            <a:chExt cx="2186940" cy="683153"/>
          </a:xfrm>
        </p:grpSpPr>
        <p:pic>
          <p:nvPicPr>
            <p:cNvPr id="7" name="Picture 6" descr="Fluidigm_Hero_Logo_dark_backgroun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3400" y="5715000"/>
              <a:ext cx="2057399" cy="683153"/>
            </a:xfrm>
            <a:prstGeom prst="rect">
              <a:avLst/>
            </a:prstGeom>
          </p:spPr>
        </p:pic>
        <p:sp>
          <p:nvSpPr>
            <p:cNvPr id="12" name="TextBox 11"/>
            <p:cNvSpPr txBox="1"/>
            <p:nvPr/>
          </p:nvSpPr>
          <p:spPr>
            <a:xfrm>
              <a:off x="2468880" y="5833872"/>
              <a:ext cx="251460" cy="320040"/>
            </a:xfrm>
            <a:prstGeom prst="rect">
              <a:avLst/>
            </a:prstGeom>
          </p:spPr>
          <p:txBody>
            <a:bodyPr vert="horz" wrap="none" lIns="91440" tIns="45720" rIns="91440" bIns="45720" rtlCol="0" anchor="t">
              <a:noAutofit/>
            </a:bodyPr>
            <a:lstStyle/>
            <a:p>
              <a:r>
                <a:rPr lang="en-US" sz="1200" dirty="0">
                  <a:solidFill>
                    <a:schemeClr val="bg1"/>
                  </a:solidFill>
                  <a:latin typeface="Proxima Nova"/>
                  <a:cs typeface="Proxima Nova"/>
                </a:rPr>
                <a:t>®</a:t>
              </a:r>
            </a:p>
          </p:txBody>
        </p:sp>
      </p:grpSp>
    </p:spTree>
    <p:extLst>
      <p:ext uri="{BB962C8B-B14F-4D97-AF65-F5344CB8AC3E}">
        <p14:creationId xmlns:p14="http://schemas.microsoft.com/office/powerpoint/2010/main" val="14223016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OC">
    <p:spTree>
      <p:nvGrpSpPr>
        <p:cNvPr id="1" name=""/>
        <p:cNvGrpSpPr/>
        <p:nvPr/>
      </p:nvGrpSpPr>
      <p:grpSpPr>
        <a:xfrm>
          <a:off x="0" y="0"/>
          <a:ext cx="0" cy="0"/>
          <a:chOff x="0" y="0"/>
          <a:chExt cx="0" cy="0"/>
        </a:xfrm>
      </p:grpSpPr>
      <p:sp>
        <p:nvSpPr>
          <p:cNvPr id="5" name="Title 1"/>
          <p:cNvSpPr txBox="1">
            <a:spLocks/>
          </p:cNvSpPr>
          <p:nvPr/>
        </p:nvSpPr>
        <p:spPr>
          <a:xfrm>
            <a:off x="457200" y="1290914"/>
            <a:ext cx="8229600" cy="914400"/>
          </a:xfrm>
          <a:prstGeom prst="rect">
            <a:avLst/>
          </a:prstGeom>
          <a:noFill/>
        </p:spPr>
        <p:txBody>
          <a:bodyPr vert="horz" lIns="91440" tIns="45720" rIns="91440" bIns="45720" rtlCol="0" anchor="t">
            <a:noAutofit/>
          </a:bodyPr>
          <a:lstStyle>
            <a:lvl1pPr algn="l" defTabSz="914400" rtl="0" eaLnBrk="1" latinLnBrk="0" hangingPunct="1">
              <a:lnSpc>
                <a:spcPct val="100000"/>
              </a:lnSpc>
              <a:spcBef>
                <a:spcPct val="0"/>
              </a:spcBef>
              <a:buNone/>
              <a:defRPr sz="3400" b="1" kern="1200" baseline="0">
                <a:solidFill>
                  <a:schemeClr val="tx1"/>
                </a:solidFill>
                <a:latin typeface="+mj-lt"/>
                <a:ea typeface="+mj-ea"/>
                <a:cs typeface="+mj-cs"/>
              </a:defRPr>
            </a:lvl1pPr>
          </a:lstStyle>
          <a:p>
            <a:r>
              <a:rPr lang="en-US" dirty="0"/>
              <a:t>Table of Contents</a:t>
            </a:r>
          </a:p>
        </p:txBody>
      </p:sp>
      <p:sp>
        <p:nvSpPr>
          <p:cNvPr id="10" name="Text Placeholder 9"/>
          <p:cNvSpPr>
            <a:spLocks noGrp="1"/>
          </p:cNvSpPr>
          <p:nvPr>
            <p:ph type="body" sz="quarter" idx="14"/>
          </p:nvPr>
        </p:nvSpPr>
        <p:spPr>
          <a:xfrm>
            <a:off x="457200" y="2514600"/>
            <a:ext cx="5486400" cy="3657600"/>
          </a:xfrm>
        </p:spPr>
        <p:txBody>
          <a:bodyPr/>
          <a:lstStyle>
            <a:lvl1pPr marL="0" indent="0">
              <a:buFont typeface="+mj-lt"/>
              <a:buNone/>
              <a:defRPr/>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77275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57200"/>
            <a:ext cx="8229600" cy="914400"/>
          </a:xfrm>
        </p:spPr>
        <p:txBody>
          <a:bodyPr/>
          <a:lstStyle>
            <a:lvl1pPr>
              <a:defRPr sz="3400"/>
            </a:lvl1pPr>
          </a:lstStyle>
          <a:p>
            <a:r>
              <a:rPr lang="en-US" dirty="0"/>
              <a:t>Click To Edit Master Title Style</a:t>
            </a:r>
          </a:p>
        </p:txBody>
      </p:sp>
      <p:sp>
        <p:nvSpPr>
          <p:cNvPr id="3" name="Content Placeholder 2"/>
          <p:cNvSpPr>
            <a:spLocks noGrp="1"/>
          </p:cNvSpPr>
          <p:nvPr>
            <p:ph idx="1"/>
          </p:nvPr>
        </p:nvSpPr>
        <p:spPr>
          <a:xfrm>
            <a:off x="457200" y="2286001"/>
            <a:ext cx="8229600" cy="3840163"/>
          </a:xfrm>
        </p:spPr>
        <p:txBody>
          <a:bodyPr/>
          <a:lstStyle>
            <a:lvl1pPr>
              <a:defRPr sz="2000"/>
            </a:lvl1pPr>
            <a:lvl2pPr>
              <a:defRPr sz="1800"/>
            </a:lvl2pPr>
            <a:lvl3pPr>
              <a:defRPr sz="18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Footer Placeholder 5"/>
          <p:cNvSpPr>
            <a:spLocks noGrp="1"/>
          </p:cNvSpPr>
          <p:nvPr>
            <p:ph type="ftr" sz="quarter" idx="10"/>
          </p:nvPr>
        </p:nvSpPr>
        <p:spPr/>
        <p:txBody>
          <a:bodyPr/>
          <a:lstStyle/>
          <a:p>
            <a:r>
              <a:rPr lang="en-US" dirty="0"/>
              <a:t>Confidential</a:t>
            </a:r>
          </a:p>
        </p:txBody>
      </p:sp>
      <p:sp>
        <p:nvSpPr>
          <p:cNvPr id="7" name="Slide Number Placeholder 6"/>
          <p:cNvSpPr>
            <a:spLocks noGrp="1"/>
          </p:cNvSpPr>
          <p:nvPr>
            <p:ph type="sldNum" sz="quarter" idx="11"/>
          </p:nvPr>
        </p:nvSpPr>
        <p:spPr/>
        <p:txBody>
          <a:body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1155733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_Title Slide">
    <p:spTree>
      <p:nvGrpSpPr>
        <p:cNvPr id="1" name=""/>
        <p:cNvGrpSpPr/>
        <p:nvPr/>
      </p:nvGrpSpPr>
      <p:grpSpPr>
        <a:xfrm>
          <a:off x="0" y="0"/>
          <a:ext cx="0" cy="0"/>
          <a:chOff x="0" y="0"/>
          <a:chExt cx="0" cy="0"/>
        </a:xfrm>
      </p:grpSpPr>
      <p:pic>
        <p:nvPicPr>
          <p:cNvPr id="11" name="Oefner_Marbelous_13 copy.tif"/>
          <p:cNvPicPr/>
          <p:nvPr userDrawn="1"/>
        </p:nvPicPr>
        <p:blipFill rotWithShape="1">
          <a:blip r:embed="rId2" cstate="email">
            <a:extLst>
              <a:ext uri="{28A0092B-C50C-407E-A947-70E740481C1C}">
                <a14:useLocalDpi xmlns:a14="http://schemas.microsoft.com/office/drawing/2010/main"/>
              </a:ext>
            </a:extLst>
          </a:blip>
          <a:srcRect/>
          <a:stretch/>
        </p:blipFill>
        <p:spPr>
          <a:xfrm rot="5400000" flipV="1">
            <a:off x="3752856" y="1466852"/>
            <a:ext cx="1638298" cy="9144001"/>
          </a:xfrm>
          <a:prstGeom prst="rect">
            <a:avLst/>
          </a:prstGeom>
          <a:ln w="12700">
            <a:miter lim="400000"/>
          </a:ln>
        </p:spPr>
      </p:pic>
      <p:sp>
        <p:nvSpPr>
          <p:cNvPr id="10" name="Title 1"/>
          <p:cNvSpPr>
            <a:spLocks noGrp="1"/>
          </p:cNvSpPr>
          <p:nvPr>
            <p:ph type="ctrTitle" hasCustomPrompt="1"/>
          </p:nvPr>
        </p:nvSpPr>
        <p:spPr>
          <a:xfrm>
            <a:off x="457200" y="1314452"/>
            <a:ext cx="5486400" cy="1295398"/>
          </a:xfrm>
        </p:spPr>
        <p:txBody>
          <a:bodyPr/>
          <a:lstStyle>
            <a:lvl1pPr>
              <a:defRPr sz="4000"/>
            </a:lvl1pPr>
          </a:lstStyle>
          <a:p>
            <a:r>
              <a:rPr lang="en-US"/>
              <a:t>Click To Edit Master Title Style</a:t>
            </a:r>
          </a:p>
        </p:txBody>
      </p:sp>
      <p:sp>
        <p:nvSpPr>
          <p:cNvPr id="13" name="Text Placeholder 16"/>
          <p:cNvSpPr>
            <a:spLocks noGrp="1"/>
          </p:cNvSpPr>
          <p:nvPr>
            <p:ph type="body" sz="quarter" idx="13" hasCustomPrompt="1"/>
          </p:nvPr>
        </p:nvSpPr>
        <p:spPr>
          <a:xfrm>
            <a:off x="457201" y="3771900"/>
            <a:ext cx="5486400" cy="914400"/>
          </a:xfrm>
        </p:spPr>
        <p:txBody>
          <a:bodyPr anchor="b" anchorCtr="0"/>
          <a:lstStyle>
            <a:lvl1pPr>
              <a:spcBef>
                <a:spcPts val="0"/>
              </a:spcBef>
              <a:defRPr/>
            </a:lvl1pPr>
          </a:lstStyle>
          <a:p>
            <a:pPr lvl="0"/>
            <a:r>
              <a:rPr lang="en-US"/>
              <a:t>Author (optional)</a:t>
            </a:r>
            <a:br>
              <a:rPr lang="en-US"/>
            </a:br>
            <a:r>
              <a:rPr lang="en-US"/>
              <a:t>Date (optional)</a:t>
            </a:r>
          </a:p>
        </p:txBody>
      </p:sp>
      <p:sp>
        <p:nvSpPr>
          <p:cNvPr id="14" name="Subtitle 2"/>
          <p:cNvSpPr>
            <a:spLocks noGrp="1"/>
          </p:cNvSpPr>
          <p:nvPr>
            <p:ph type="subTitle" idx="1" hasCustomPrompt="1"/>
          </p:nvPr>
        </p:nvSpPr>
        <p:spPr>
          <a:xfrm>
            <a:off x="457200" y="2628900"/>
            <a:ext cx="5486400" cy="800100"/>
          </a:xfrm>
        </p:spPr>
        <p:txBody>
          <a:bodyPr>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a:solidFill>
                  <a:srgbClr val="000000"/>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 (optional)</a:t>
            </a:r>
          </a:p>
          <a:p>
            <a:endParaRPr lang="en-US"/>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2558" y="5718614"/>
            <a:ext cx="2071855" cy="678923"/>
          </a:xfrm>
          <a:prstGeom prst="rect">
            <a:avLst/>
          </a:prstGeom>
        </p:spPr>
      </p:pic>
      <p:sp>
        <p:nvSpPr>
          <p:cNvPr id="7" name="Footer Placeholder 4"/>
          <p:cNvSpPr txBox="1">
            <a:spLocks/>
          </p:cNvSpPr>
          <p:nvPr userDrawn="1"/>
        </p:nvSpPr>
        <p:spPr>
          <a:xfrm>
            <a:off x="457200" y="4939107"/>
            <a:ext cx="2895600" cy="228600"/>
          </a:xfrm>
          <a:prstGeom prst="rect">
            <a:avLst/>
          </a:prstGeom>
        </p:spPr>
        <p:txBody>
          <a:bodyPr vert="horz" lIns="91440" tIns="45720" rIns="91440" bIns="45720" rtlCol="0" anchor="ctr"/>
          <a:lstStyle>
            <a:defPPr>
              <a:defRPr lang="en-US"/>
            </a:defPPr>
            <a:lvl1pPr marL="0" algn="ctr" defTabSz="914400" rtl="0" eaLnBrk="1" latinLnBrk="0" hangingPunct="1">
              <a:defRPr sz="11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bg1">
                    <a:lumMod val="50000"/>
                  </a:schemeClr>
                </a:solidFill>
              </a:rPr>
              <a:t>Fluidigm Confidential. For internal use only.</a:t>
            </a:r>
          </a:p>
        </p:txBody>
      </p:sp>
    </p:spTree>
    <p:extLst>
      <p:ext uri="{BB962C8B-B14F-4D97-AF65-F5344CB8AC3E}">
        <p14:creationId xmlns:p14="http://schemas.microsoft.com/office/powerpoint/2010/main" val="2637226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Quiz">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57200"/>
            <a:ext cx="8229600" cy="914400"/>
          </a:xfrm>
        </p:spPr>
        <p:txBody>
          <a:bodyPr/>
          <a:lstStyle>
            <a:lvl1pPr>
              <a:defRPr sz="2800"/>
            </a:lvl1pPr>
          </a:lstStyle>
          <a:p>
            <a:r>
              <a:rPr lang="en-US" dirty="0"/>
              <a:t>Click To Edit Master Title Style</a:t>
            </a:r>
          </a:p>
        </p:txBody>
      </p:sp>
      <p:sp>
        <p:nvSpPr>
          <p:cNvPr id="3" name="Content Placeholder 2"/>
          <p:cNvSpPr>
            <a:spLocks noGrp="1"/>
          </p:cNvSpPr>
          <p:nvPr>
            <p:ph idx="1"/>
          </p:nvPr>
        </p:nvSpPr>
        <p:spPr>
          <a:xfrm>
            <a:off x="457200" y="2286001"/>
            <a:ext cx="8229600" cy="3840163"/>
          </a:xfrm>
        </p:spPr>
        <p:txBody>
          <a:bodyPr/>
          <a:lstStyle>
            <a:lvl1pPr marL="457200" indent="-457200">
              <a:buFont typeface="+mj-lt"/>
              <a:buAutoNum type="alphaUcPeriod"/>
              <a:defRPr sz="2000"/>
            </a:lvl1pPr>
            <a:lvl2pPr>
              <a:defRPr sz="1800"/>
            </a:lvl2pPr>
            <a:lvl3pPr>
              <a:defRPr sz="18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Footer Placeholder 5"/>
          <p:cNvSpPr>
            <a:spLocks noGrp="1"/>
          </p:cNvSpPr>
          <p:nvPr>
            <p:ph type="ftr" sz="quarter" idx="10"/>
          </p:nvPr>
        </p:nvSpPr>
        <p:spPr/>
        <p:txBody>
          <a:bodyPr/>
          <a:lstStyle/>
          <a:p>
            <a:r>
              <a:rPr lang="en-US" dirty="0"/>
              <a:t>Confidential</a:t>
            </a:r>
          </a:p>
        </p:txBody>
      </p:sp>
      <p:sp>
        <p:nvSpPr>
          <p:cNvPr id="7" name="Slide Number Placeholder 6"/>
          <p:cNvSpPr>
            <a:spLocks noGrp="1"/>
          </p:cNvSpPr>
          <p:nvPr>
            <p:ph type="sldNum" sz="quarter" idx="11"/>
          </p:nvPr>
        </p:nvSpPr>
        <p:spPr/>
        <p:txBody>
          <a:body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33462896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line Title with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457200" y="457200"/>
            <a:ext cx="8229600" cy="1143000"/>
          </a:xfrm>
          <a:prstGeom prst="rect">
            <a:avLst/>
          </a:prstGeom>
        </p:spPr>
        <p:txBody>
          <a:bodyPr vert="horz" lIns="91440" tIns="45720" rIns="91440" bIns="45720" rtlCol="0" anchor="ctr">
            <a:normAutofit/>
          </a:bodyPr>
          <a:lstStyle>
            <a:lvl1pPr>
              <a:defRPr sz="3000"/>
            </a:lvl1pPr>
          </a:lstStyle>
          <a:p>
            <a:r>
              <a:rPr lang="en-US" dirty="0"/>
              <a:t>Click To Edit Master Title Style for Titles Over 2 Lines (not preferred)</a:t>
            </a:r>
          </a:p>
        </p:txBody>
      </p:sp>
      <p:sp>
        <p:nvSpPr>
          <p:cNvPr id="8" name="Content Placeholder 2"/>
          <p:cNvSpPr>
            <a:spLocks noGrp="1"/>
          </p:cNvSpPr>
          <p:nvPr>
            <p:ph idx="1"/>
          </p:nvPr>
        </p:nvSpPr>
        <p:spPr>
          <a:xfrm>
            <a:off x="457200" y="2286001"/>
            <a:ext cx="8229600" cy="3840163"/>
          </a:xfrm>
        </p:spPr>
        <p:txBody>
          <a:bodyPr/>
          <a:lstStyle>
            <a:lvl1pPr>
              <a:defRPr sz="2000"/>
            </a:lvl1pPr>
            <a:lvl2pPr>
              <a:defRPr sz="1800"/>
            </a:lvl2pPr>
            <a:lvl3pPr>
              <a:defRPr sz="18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0"/>
          </p:nvPr>
        </p:nvSpPr>
        <p:spPr/>
        <p:txBody>
          <a:bodyPr/>
          <a:lstStyle/>
          <a:p>
            <a:r>
              <a:rPr lang="en-US" dirty="0"/>
              <a:t>Confidential</a:t>
            </a:r>
          </a:p>
        </p:txBody>
      </p:sp>
      <p:sp>
        <p:nvSpPr>
          <p:cNvPr id="3" name="Slide Number Placeholder 2"/>
          <p:cNvSpPr>
            <a:spLocks noGrp="1"/>
          </p:cNvSpPr>
          <p:nvPr>
            <p:ph type="sldNum" sz="quarter" idx="11"/>
          </p:nvPr>
        </p:nvSpPr>
        <p:spPr/>
        <p:txBody>
          <a:body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859460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2286001"/>
            <a:ext cx="4038600" cy="3840163"/>
          </a:xfrm>
        </p:spPr>
        <p:txBody>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4665023" y="2278083"/>
            <a:ext cx="4038600" cy="3840163"/>
          </a:xfrm>
        </p:spPr>
        <p:txBody>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p:cNvSpPr>
            <a:spLocks noGrp="1"/>
          </p:cNvSpPr>
          <p:nvPr>
            <p:ph type="ftr" sz="quarter" idx="14"/>
          </p:nvPr>
        </p:nvSpPr>
        <p:spPr/>
        <p:txBody>
          <a:bodyPr/>
          <a:lstStyle/>
          <a:p>
            <a:r>
              <a:rPr lang="en-US" dirty="0"/>
              <a:t>Confidential</a:t>
            </a:r>
          </a:p>
        </p:txBody>
      </p:sp>
      <p:sp>
        <p:nvSpPr>
          <p:cNvPr id="5" name="Slide Number Placeholder 4"/>
          <p:cNvSpPr>
            <a:spLocks noGrp="1"/>
          </p:cNvSpPr>
          <p:nvPr>
            <p:ph type="sldNum" sz="quarter" idx="15"/>
          </p:nvPr>
        </p:nvSpPr>
        <p:spPr/>
        <p:txBody>
          <a:body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42317025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2286001"/>
            <a:ext cx="2590800" cy="3840163"/>
          </a:xfrm>
        </p:spPr>
        <p:txBody>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2"/>
          <p:cNvSpPr>
            <a:spLocks noGrp="1"/>
          </p:cNvSpPr>
          <p:nvPr>
            <p:ph sz="half" idx="13"/>
          </p:nvPr>
        </p:nvSpPr>
        <p:spPr>
          <a:xfrm>
            <a:off x="3276600" y="2286000"/>
            <a:ext cx="2590800" cy="3840163"/>
          </a:xfrm>
        </p:spPr>
        <p:txBody>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2"/>
          <p:cNvSpPr>
            <a:spLocks noGrp="1"/>
          </p:cNvSpPr>
          <p:nvPr>
            <p:ph sz="half" idx="14"/>
          </p:nvPr>
        </p:nvSpPr>
        <p:spPr>
          <a:xfrm>
            <a:off x="6096000" y="2305050"/>
            <a:ext cx="2590800" cy="3840163"/>
          </a:xfrm>
        </p:spPr>
        <p:txBody>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p:cNvSpPr>
            <a:spLocks noGrp="1"/>
          </p:cNvSpPr>
          <p:nvPr>
            <p:ph type="ftr" sz="quarter" idx="15"/>
          </p:nvPr>
        </p:nvSpPr>
        <p:spPr/>
        <p:txBody>
          <a:bodyPr/>
          <a:lstStyle/>
          <a:p>
            <a:r>
              <a:rPr lang="en-US" dirty="0"/>
              <a:t>Confidential</a:t>
            </a:r>
          </a:p>
        </p:txBody>
      </p:sp>
      <p:sp>
        <p:nvSpPr>
          <p:cNvPr id="5" name="Slide Number Placeholder 4"/>
          <p:cNvSpPr>
            <a:spLocks noGrp="1"/>
          </p:cNvSpPr>
          <p:nvPr>
            <p:ph type="sldNum" sz="quarter" idx="16"/>
          </p:nvPr>
        </p:nvSpPr>
        <p:spPr/>
        <p:txBody>
          <a:body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742278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Section Break 1">
    <p:bg>
      <p:bgPr>
        <a:gradFill flip="none" rotWithShape="1">
          <a:gsLst>
            <a:gs pos="0">
              <a:srgbClr val="530080"/>
            </a:gs>
            <a:gs pos="50000">
              <a:srgbClr val="9D0081"/>
            </a:gs>
            <a:gs pos="100000">
              <a:srgbClr val="E60082"/>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295400"/>
            <a:ext cx="5943600" cy="1143000"/>
          </a:xfrm>
        </p:spPr>
        <p:txBody>
          <a:bodyPr/>
          <a:lstStyle>
            <a:lvl1pPr>
              <a:defRPr sz="4000">
                <a:solidFill>
                  <a:schemeClr val="bg1"/>
                </a:solidFill>
              </a:defRPr>
            </a:lvl1pPr>
          </a:lstStyle>
          <a:p>
            <a:r>
              <a:rPr lang="en-US" dirty="0"/>
              <a:t>Section Break</a:t>
            </a:r>
          </a:p>
        </p:txBody>
      </p:sp>
    </p:spTree>
    <p:extLst>
      <p:ext uri="{BB962C8B-B14F-4D97-AF65-F5344CB8AC3E}">
        <p14:creationId xmlns:p14="http://schemas.microsoft.com/office/powerpoint/2010/main" val="3857574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Section Break 2">
    <p:bg>
      <p:bgPr>
        <a:gradFill flip="none" rotWithShape="1">
          <a:gsLst>
            <a:gs pos="0">
              <a:srgbClr val="D90000"/>
            </a:gs>
            <a:gs pos="100000">
              <a:srgbClr val="FFAA00"/>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374" y="1295400"/>
            <a:ext cx="5962426" cy="1143000"/>
          </a:xfrm>
        </p:spPr>
        <p:txBody>
          <a:bodyPr/>
          <a:lstStyle>
            <a:lvl1pPr>
              <a:defRPr sz="4000">
                <a:solidFill>
                  <a:schemeClr val="bg1"/>
                </a:solidFill>
              </a:defRPr>
            </a:lvl1pPr>
          </a:lstStyle>
          <a:p>
            <a:r>
              <a:rPr lang="en-US" dirty="0"/>
              <a:t>Section Break</a:t>
            </a:r>
          </a:p>
        </p:txBody>
      </p:sp>
    </p:spTree>
    <p:extLst>
      <p:ext uri="{BB962C8B-B14F-4D97-AF65-F5344CB8AC3E}">
        <p14:creationId xmlns:p14="http://schemas.microsoft.com/office/powerpoint/2010/main" val="3392709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Section Break 3">
    <p:bg>
      <p:bgPr>
        <a:gradFill flip="none" rotWithShape="1">
          <a:gsLst>
            <a:gs pos="0">
              <a:srgbClr val="005900"/>
            </a:gs>
            <a:gs pos="100000">
              <a:srgbClr val="97E600"/>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374" y="1295400"/>
            <a:ext cx="5962426" cy="1143000"/>
          </a:xfrm>
        </p:spPr>
        <p:txBody>
          <a:bodyPr/>
          <a:lstStyle>
            <a:lvl1pPr>
              <a:defRPr sz="4000">
                <a:solidFill>
                  <a:schemeClr val="bg1"/>
                </a:solidFill>
              </a:defRPr>
            </a:lvl1pPr>
          </a:lstStyle>
          <a:p>
            <a:r>
              <a:rPr lang="en-US" dirty="0"/>
              <a:t>Section Break</a:t>
            </a:r>
          </a:p>
        </p:txBody>
      </p:sp>
    </p:spTree>
    <p:extLst>
      <p:ext uri="{BB962C8B-B14F-4D97-AF65-F5344CB8AC3E}">
        <p14:creationId xmlns:p14="http://schemas.microsoft.com/office/powerpoint/2010/main" val="8944730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Section Break 4">
    <p:bg>
      <p:bgPr>
        <a:gradFill flip="none" rotWithShape="1">
          <a:gsLst>
            <a:gs pos="0">
              <a:srgbClr val="002680"/>
            </a:gs>
            <a:gs pos="100000">
              <a:srgbClr val="00BFBF"/>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374" y="1295400"/>
            <a:ext cx="5962426" cy="990600"/>
          </a:xfrm>
        </p:spPr>
        <p:txBody>
          <a:bodyPr/>
          <a:lstStyle>
            <a:lvl1pPr>
              <a:defRPr sz="4000">
                <a:solidFill>
                  <a:schemeClr val="bg1"/>
                </a:solidFill>
              </a:defRPr>
            </a:lvl1pPr>
          </a:lstStyle>
          <a:p>
            <a:r>
              <a:rPr lang="en-US" dirty="0"/>
              <a:t>Section Break</a:t>
            </a:r>
          </a:p>
        </p:txBody>
      </p:sp>
    </p:spTree>
    <p:extLst>
      <p:ext uri="{BB962C8B-B14F-4D97-AF65-F5344CB8AC3E}">
        <p14:creationId xmlns:p14="http://schemas.microsoft.com/office/powerpoint/2010/main" val="26239175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6858000"/>
          </a:xfrm>
        </p:spPr>
        <p:txBody>
          <a:bodyPr/>
          <a:lstStyle/>
          <a:p>
            <a:r>
              <a:rPr lang="en-US" dirty="0"/>
              <a:t>Drag picture to placeholder or click icon to add</a:t>
            </a: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Title Over Full Bleed Image</a:t>
            </a:r>
          </a:p>
        </p:txBody>
      </p:sp>
    </p:spTree>
    <p:extLst>
      <p:ext uri="{BB962C8B-B14F-4D97-AF65-F5344CB8AC3E}">
        <p14:creationId xmlns:p14="http://schemas.microsoft.com/office/powerpoint/2010/main" val="1431940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Title only</a:t>
            </a:r>
          </a:p>
        </p:txBody>
      </p:sp>
      <p:sp>
        <p:nvSpPr>
          <p:cNvPr id="3" name="Footer Placeholder 2"/>
          <p:cNvSpPr>
            <a:spLocks noGrp="1"/>
          </p:cNvSpPr>
          <p:nvPr>
            <p:ph type="ftr" sz="quarter" idx="10"/>
          </p:nvPr>
        </p:nvSpPr>
        <p:spPr/>
        <p:txBody>
          <a:bodyPr/>
          <a:lstStyle/>
          <a:p>
            <a:r>
              <a:rPr lang="en-US" dirty="0"/>
              <a:t>Confidential</a:t>
            </a:r>
          </a:p>
        </p:txBody>
      </p:sp>
      <p:sp>
        <p:nvSpPr>
          <p:cNvPr id="4" name="Slide Number Placeholder 3"/>
          <p:cNvSpPr>
            <a:spLocks noGrp="1"/>
          </p:cNvSpPr>
          <p:nvPr>
            <p:ph type="sldNum" sz="quarter" idx="11"/>
          </p:nvPr>
        </p:nvSpPr>
        <p:spPr/>
        <p:txBody>
          <a:body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13763192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C">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a:xfrm>
            <a:off x="457200" y="2514600"/>
            <a:ext cx="5486400" cy="3657600"/>
          </a:xfrm>
        </p:spPr>
        <p:txBody>
          <a:bodyPr/>
          <a:lstStyle>
            <a:lvl1pPr marL="0" indent="0">
              <a:buFont typeface="+mj-lt"/>
              <a:buNone/>
              <a:defRPr/>
            </a:lvl1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1"/>
          <p:cNvSpPr>
            <a:spLocks noGrp="1"/>
          </p:cNvSpPr>
          <p:nvPr>
            <p:ph type="title" hasCustomPrompt="1"/>
          </p:nvPr>
        </p:nvSpPr>
        <p:spPr>
          <a:xfrm>
            <a:off x="457199" y="1290914"/>
            <a:ext cx="6771503" cy="914400"/>
          </a:xfrm>
        </p:spPr>
        <p:txBody>
          <a:bodyPr/>
          <a:lstStyle>
            <a:lvl1pPr>
              <a:defRPr/>
            </a:lvl1pPr>
          </a:lstStyle>
          <a:p>
            <a:r>
              <a:rPr lang="en-US"/>
              <a:t>Click to edit master title style</a:t>
            </a:r>
          </a:p>
        </p:txBody>
      </p:sp>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p:txBody>
          <a:body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28368231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Resear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1FDEA59B-8544-4989-8BC7-E2099C830959}" type="slidenum">
              <a:rPr lang="en-US" smtClean="0"/>
              <a:pPr/>
              <a:t>‹#›</a:t>
            </a:fld>
            <a:endParaRPr lang="en-US" dirty="0"/>
          </a:p>
        </p:txBody>
      </p:sp>
      <p:sp>
        <p:nvSpPr>
          <p:cNvPr id="7" name="Content Placeholder 6"/>
          <p:cNvSpPr>
            <a:spLocks noGrp="1"/>
          </p:cNvSpPr>
          <p:nvPr>
            <p:ph sz="quarter" idx="12"/>
          </p:nvPr>
        </p:nvSpPr>
        <p:spPr>
          <a:xfrm>
            <a:off x="450849" y="3563938"/>
            <a:ext cx="5196915" cy="430212"/>
          </a:xfrm>
          <a:noFill/>
          <a:ln>
            <a:noFill/>
          </a:ln>
        </p:spPr>
        <p:txBody>
          <a:bodyPr>
            <a:noAutofit/>
          </a:bodyPr>
          <a:lstStyle>
            <a:lvl1pPr>
              <a:defRPr sz="1800" b="1"/>
            </a:lvl1pPr>
          </a:lstStyle>
          <a:p>
            <a:pPr lvl="0"/>
            <a:r>
              <a:rPr lang="en-US"/>
              <a:t>Click to edit Master text styles</a:t>
            </a:r>
          </a:p>
        </p:txBody>
      </p:sp>
      <p:sp>
        <p:nvSpPr>
          <p:cNvPr id="9" name="Content Placeholder 8"/>
          <p:cNvSpPr>
            <a:spLocks noGrp="1"/>
          </p:cNvSpPr>
          <p:nvPr>
            <p:ph sz="quarter" idx="13"/>
          </p:nvPr>
        </p:nvSpPr>
        <p:spPr>
          <a:xfrm>
            <a:off x="450850" y="3994150"/>
            <a:ext cx="8242300" cy="644525"/>
          </a:xfrm>
        </p:spPr>
        <p:txBody>
          <a:bodyPr>
            <a:noAutofit/>
          </a:bodyPr>
          <a:lstStyle>
            <a:lvl1pPr>
              <a:defRPr sz="1800"/>
            </a:lvl1pPr>
          </a:lstStyle>
          <a:p>
            <a:pPr lvl="0"/>
            <a:r>
              <a:rPr lang="en-US"/>
              <a:t>Click to edit Master text styles</a:t>
            </a:r>
          </a:p>
        </p:txBody>
      </p:sp>
      <p:sp>
        <p:nvSpPr>
          <p:cNvPr id="11" name="Content Placeholder 10"/>
          <p:cNvSpPr>
            <a:spLocks noGrp="1"/>
          </p:cNvSpPr>
          <p:nvPr>
            <p:ph sz="quarter" idx="14"/>
          </p:nvPr>
        </p:nvSpPr>
        <p:spPr>
          <a:xfrm>
            <a:off x="450850" y="4760913"/>
            <a:ext cx="8242300" cy="1249362"/>
          </a:xfrm>
        </p:spPr>
        <p:txBody>
          <a:bodyPr/>
          <a:lstStyle>
            <a:lvl1pPr>
              <a:spcBef>
                <a:spcPts val="300"/>
              </a:spcBef>
              <a:defRPr sz="1200"/>
            </a:lvl1pPr>
            <a:lvl2pPr marL="0" indent="0">
              <a:lnSpc>
                <a:spcPts val="1680"/>
              </a:lnSpc>
              <a:spcBef>
                <a:spcPts val="1200"/>
              </a:spcBef>
              <a:buNone/>
              <a:defRPr sz="1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3688367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reserve="1">
  <p:cSld name="Thank You">
    <p:spTree>
      <p:nvGrpSpPr>
        <p:cNvPr id="1" name=""/>
        <p:cNvGrpSpPr/>
        <p:nvPr/>
      </p:nvGrpSpPr>
      <p:grpSpPr>
        <a:xfrm>
          <a:off x="0" y="0"/>
          <a:ext cx="0" cy="0"/>
          <a:chOff x="0" y="0"/>
          <a:chExt cx="0" cy="0"/>
        </a:xfrm>
      </p:grpSpPr>
      <p:sp>
        <p:nvSpPr>
          <p:cNvPr id="3" name="TextBox 2"/>
          <p:cNvSpPr txBox="1"/>
          <p:nvPr/>
        </p:nvSpPr>
        <p:spPr>
          <a:xfrm>
            <a:off x="457200" y="1447800"/>
            <a:ext cx="6477000" cy="2133600"/>
          </a:xfrm>
          <a:prstGeom prst="rect">
            <a:avLst/>
          </a:prstGeom>
        </p:spPr>
        <p:txBody>
          <a:bodyPr vert="horz" lIns="91440" tIns="45720" rIns="91440" bIns="45720" rtlCol="0">
            <a:normAutofit/>
          </a:bodyPr>
          <a:lstStyle>
            <a:lvl1pPr lvl="0" indent="0">
              <a:spcBef>
                <a:spcPct val="20000"/>
              </a:spcBef>
              <a:buFont typeface="Arial" panose="020B0604020202020204" pitchFamily="34" charset="0"/>
              <a:buNone/>
              <a:defRPr sz="4000" baseline="0">
                <a:latin typeface="Montserrat-bold" panose="02000505000000020004" pitchFamily="2" charset="0"/>
              </a:defRPr>
            </a:lvl1pPr>
            <a:lvl2pPr marL="344488" indent="-284163">
              <a:spcBef>
                <a:spcPct val="20000"/>
              </a:spcBef>
              <a:buFont typeface="Arial" panose="020B0604020202020204" pitchFamily="34" charset="0"/>
              <a:buChar char="•"/>
              <a:defRPr>
                <a:latin typeface="Proxima Nova" panose="02000506030000020004" pitchFamily="2" charset="0"/>
              </a:defRPr>
            </a:lvl2pPr>
            <a:lvl3pPr marL="690563" indent="-346075">
              <a:spcBef>
                <a:spcPct val="20000"/>
              </a:spcBef>
              <a:buFont typeface="Arial" panose="020B0604020202020204" pitchFamily="34" charset="0"/>
              <a:buChar char="•"/>
              <a:defRPr baseline="0">
                <a:latin typeface="Proxima Nova" panose="02000506030000020004" pitchFamily="2" charset="0"/>
              </a:defRPr>
            </a:lvl3pPr>
            <a:lvl4pPr marL="1027113" indent="-336550">
              <a:spcBef>
                <a:spcPct val="20000"/>
              </a:spcBef>
              <a:buFont typeface="Arial" panose="020B0604020202020204" pitchFamily="34" charset="0"/>
              <a:buChar char="•"/>
              <a:defRPr>
                <a:latin typeface="Proxima Nova" panose="02000506030000020004" pitchFamily="2" charset="0"/>
              </a:defRPr>
            </a:lvl4pPr>
            <a:lvl5pPr marL="2057400" indent="-228600">
              <a:spcBef>
                <a:spcPct val="20000"/>
              </a:spcBef>
              <a:buFont typeface="Arial" panose="020B0604020202020204" pitchFamily="34" charset="0"/>
              <a:buChar char="»"/>
              <a:defRPr sz="1600">
                <a:latin typeface="Proxima Nova" panose="02000506030000020004" pitchFamily="2"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en-US" sz="6000" b="1" dirty="0"/>
              <a:t>Thank you.</a:t>
            </a:r>
          </a:p>
          <a:p>
            <a:pPr lvl="0"/>
            <a:endParaRPr lang="en-US" dirty="0"/>
          </a:p>
        </p:txBody>
      </p:sp>
      <p:pic>
        <p:nvPicPr>
          <p:cNvPr id="4" name="Picture 3" descr="Fluidigm_Hero_Logo_light_backgroun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 y="5616146"/>
            <a:ext cx="2363086" cy="784654"/>
          </a:xfrm>
          <a:prstGeom prst="rect">
            <a:avLst/>
          </a:prstGeom>
        </p:spPr>
      </p:pic>
    </p:spTree>
    <p:extLst>
      <p:ext uri="{BB962C8B-B14F-4D97-AF65-F5344CB8AC3E}">
        <p14:creationId xmlns:p14="http://schemas.microsoft.com/office/powerpoint/2010/main" val="1389056245"/>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2" name="TextBox 1"/>
          <p:cNvSpPr txBox="1"/>
          <p:nvPr/>
        </p:nvSpPr>
        <p:spPr>
          <a:xfrm>
            <a:off x="457200" y="1295400"/>
            <a:ext cx="5486400" cy="3962400"/>
          </a:xfrm>
          <a:prstGeom prst="rect">
            <a:avLst/>
          </a:prstGeom>
        </p:spPr>
        <p:txBody>
          <a:bodyPr vert="horz" lIns="91440" tIns="45720" rIns="91440" bIns="45720" rtlCol="0">
            <a:normAutofit/>
          </a:bodyPr>
          <a:lstStyle>
            <a:lvl1pPr lvl="0" indent="0">
              <a:spcBef>
                <a:spcPct val="20000"/>
              </a:spcBef>
              <a:buFont typeface="Arial" panose="020B0604020202020204" pitchFamily="34" charset="0"/>
              <a:buNone/>
              <a:defRPr sz="4000" baseline="0">
                <a:latin typeface="Montserrat-bold" panose="02000505000000020004" pitchFamily="2" charset="0"/>
              </a:defRPr>
            </a:lvl1pPr>
            <a:lvl2pPr marL="344488" indent="-284163">
              <a:spcBef>
                <a:spcPct val="20000"/>
              </a:spcBef>
              <a:buFont typeface="Arial" panose="020B0604020202020204" pitchFamily="34" charset="0"/>
              <a:buChar char="•"/>
              <a:defRPr>
                <a:latin typeface="Proxima Nova" panose="02000506030000020004" pitchFamily="2" charset="0"/>
              </a:defRPr>
            </a:lvl2pPr>
            <a:lvl3pPr marL="690563" indent="-346075">
              <a:spcBef>
                <a:spcPct val="20000"/>
              </a:spcBef>
              <a:buFont typeface="Arial" panose="020B0604020202020204" pitchFamily="34" charset="0"/>
              <a:buChar char="•"/>
              <a:defRPr baseline="0">
                <a:latin typeface="Proxima Nova" panose="02000506030000020004" pitchFamily="2" charset="0"/>
              </a:defRPr>
            </a:lvl3pPr>
            <a:lvl4pPr marL="1027113" indent="-336550">
              <a:spcBef>
                <a:spcPct val="20000"/>
              </a:spcBef>
              <a:buFont typeface="Arial" panose="020B0604020202020204" pitchFamily="34" charset="0"/>
              <a:buChar char="•"/>
              <a:defRPr>
                <a:latin typeface="Proxima Nova" panose="02000506030000020004" pitchFamily="2" charset="0"/>
              </a:defRPr>
            </a:lvl4pPr>
            <a:lvl5pPr marL="2057400" indent="-228600">
              <a:spcBef>
                <a:spcPct val="20000"/>
              </a:spcBef>
              <a:buFont typeface="Arial" panose="020B0604020202020204" pitchFamily="34" charset="0"/>
              <a:buChar char="»"/>
              <a:defRPr sz="1600">
                <a:latin typeface="Proxima Nova" panose="02000506030000020004" pitchFamily="2"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0"/>
            <a:r>
              <a:rPr lang="en-US" b="1" dirty="0"/>
              <a:t>Simplify the complex quest to understand and apply biology.</a:t>
            </a:r>
          </a:p>
          <a:p>
            <a:pPr lvl="0"/>
            <a:endParaRPr lang="en-US" dirty="0"/>
          </a:p>
        </p:txBody>
      </p:sp>
      <p:pic>
        <p:nvPicPr>
          <p:cNvPr id="4" name="Picture 3" descr="Fluidigm_Hero_Logo_light_backgroun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 y="5740302"/>
            <a:ext cx="2057400" cy="683152"/>
          </a:xfrm>
          <a:prstGeom prst="rect">
            <a:avLst/>
          </a:prstGeom>
        </p:spPr>
      </p:pic>
    </p:spTree>
    <p:extLst>
      <p:ext uri="{BB962C8B-B14F-4D97-AF65-F5344CB8AC3E}">
        <p14:creationId xmlns:p14="http://schemas.microsoft.com/office/powerpoint/2010/main" val="1690143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57200"/>
            <a:ext cx="8229600" cy="914400"/>
          </a:xfrm>
        </p:spPr>
        <p:txBody>
          <a:bodyPr/>
          <a:lstStyle>
            <a:lvl1pPr>
              <a:defRPr sz="3400"/>
            </a:lvl1pPr>
          </a:lstStyle>
          <a:p>
            <a:r>
              <a:rPr lang="en-US"/>
              <a:t>Click To Edit Master Title Style</a:t>
            </a:r>
          </a:p>
        </p:txBody>
      </p:sp>
      <p:sp>
        <p:nvSpPr>
          <p:cNvPr id="3" name="Content Placeholder 2"/>
          <p:cNvSpPr>
            <a:spLocks noGrp="1"/>
          </p:cNvSpPr>
          <p:nvPr>
            <p:ph idx="1"/>
          </p:nvPr>
        </p:nvSpPr>
        <p:spPr>
          <a:xfrm>
            <a:off x="457200" y="2286001"/>
            <a:ext cx="8229600" cy="3840163"/>
          </a:xfrm>
        </p:spPr>
        <p:txBody>
          <a:bodyPr/>
          <a:lstStyle>
            <a:lvl1pPr>
              <a:defRPr sz="2000"/>
            </a:lvl1pPr>
            <a:lvl2pPr>
              <a:defRPr sz="1800"/>
            </a:lvl2pPr>
            <a:lvl3pPr>
              <a:defRPr sz="18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p:cNvSpPr>
            <a:spLocks noGrp="1"/>
          </p:cNvSpPr>
          <p:nvPr>
            <p:ph type="ftr" sz="quarter" idx="10"/>
          </p:nvPr>
        </p:nvSpPr>
        <p:spPr/>
        <p:txBody>
          <a:bodyPr/>
          <a:lstStyle/>
          <a:p>
            <a:endParaRPr lang="en-US" dirty="0"/>
          </a:p>
        </p:txBody>
      </p:sp>
      <p:sp>
        <p:nvSpPr>
          <p:cNvPr id="7" name="Slide Number Placeholder 6"/>
          <p:cNvSpPr>
            <a:spLocks noGrp="1"/>
          </p:cNvSpPr>
          <p:nvPr>
            <p:ph type="sldNum" sz="quarter" idx="11"/>
          </p:nvPr>
        </p:nvSpPr>
        <p:spPr/>
        <p:txBody>
          <a:body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593047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sz="half" idx="1"/>
          </p:nvPr>
        </p:nvSpPr>
        <p:spPr>
          <a:xfrm>
            <a:off x="457200" y="2286001"/>
            <a:ext cx="4038600" cy="3840163"/>
          </a:xfrm>
        </p:spPr>
        <p:txBody>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4665023" y="2278083"/>
            <a:ext cx="4038600" cy="3840163"/>
          </a:xfrm>
        </p:spPr>
        <p:txBody>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p:cNvSpPr>
            <a:spLocks noGrp="1"/>
          </p:cNvSpPr>
          <p:nvPr>
            <p:ph type="ftr" sz="quarter" idx="14"/>
          </p:nvPr>
        </p:nvSpPr>
        <p:spPr/>
        <p:txBody>
          <a:bodyPr/>
          <a:lstStyle/>
          <a:p>
            <a:endParaRPr lang="en-US" dirty="0"/>
          </a:p>
        </p:txBody>
      </p:sp>
      <p:sp>
        <p:nvSpPr>
          <p:cNvPr id="5" name="Slide Number Placeholder 4"/>
          <p:cNvSpPr>
            <a:spLocks noGrp="1"/>
          </p:cNvSpPr>
          <p:nvPr>
            <p:ph type="sldNum" sz="quarter" idx="15"/>
          </p:nvPr>
        </p:nvSpPr>
        <p:spPr/>
        <p:txBody>
          <a:body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4269077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3" name="Content Placeholder 2"/>
          <p:cNvSpPr>
            <a:spLocks noGrp="1"/>
          </p:cNvSpPr>
          <p:nvPr>
            <p:ph sz="half" idx="1"/>
          </p:nvPr>
        </p:nvSpPr>
        <p:spPr>
          <a:xfrm>
            <a:off x="457200" y="2286001"/>
            <a:ext cx="2590800" cy="3840163"/>
          </a:xfrm>
        </p:spPr>
        <p:txBody>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2"/>
          <p:cNvSpPr>
            <a:spLocks noGrp="1"/>
          </p:cNvSpPr>
          <p:nvPr>
            <p:ph sz="half" idx="13"/>
          </p:nvPr>
        </p:nvSpPr>
        <p:spPr>
          <a:xfrm>
            <a:off x="3276600" y="2286000"/>
            <a:ext cx="2590800" cy="3840163"/>
          </a:xfrm>
        </p:spPr>
        <p:txBody>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2"/>
          <p:cNvSpPr>
            <a:spLocks noGrp="1"/>
          </p:cNvSpPr>
          <p:nvPr>
            <p:ph sz="half" idx="14"/>
          </p:nvPr>
        </p:nvSpPr>
        <p:spPr>
          <a:xfrm>
            <a:off x="6096000" y="2305050"/>
            <a:ext cx="2590800" cy="3840163"/>
          </a:xfrm>
        </p:spPr>
        <p:txBody>
          <a:bodyPr/>
          <a:lstStyle>
            <a:lvl1pPr>
              <a:defRPr sz="2000"/>
            </a:lvl1pPr>
            <a:lvl2pPr>
              <a:defRPr sz="18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p:cNvSpPr>
            <a:spLocks noGrp="1"/>
          </p:cNvSpPr>
          <p:nvPr>
            <p:ph type="ftr" sz="quarter" idx="15"/>
          </p:nvPr>
        </p:nvSpPr>
        <p:spPr/>
        <p:txBody>
          <a:bodyPr/>
          <a:lstStyle/>
          <a:p>
            <a:endParaRPr lang="en-US" dirty="0"/>
          </a:p>
        </p:txBody>
      </p:sp>
      <p:sp>
        <p:nvSpPr>
          <p:cNvPr id="5" name="Slide Number Placeholder 4"/>
          <p:cNvSpPr>
            <a:spLocks noGrp="1"/>
          </p:cNvSpPr>
          <p:nvPr>
            <p:ph type="sldNum" sz="quarter" idx="16"/>
          </p:nvPr>
        </p:nvSpPr>
        <p:spPr/>
        <p:txBody>
          <a:body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2565167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Section Break 1">
    <p:bg>
      <p:bgPr>
        <a:gradFill flip="none" rotWithShape="1">
          <a:gsLst>
            <a:gs pos="0">
              <a:srgbClr val="530080"/>
            </a:gs>
            <a:gs pos="50000">
              <a:srgbClr val="9D0081"/>
            </a:gs>
            <a:gs pos="100000">
              <a:srgbClr val="E60082"/>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295400"/>
            <a:ext cx="5943600" cy="1143000"/>
          </a:xfrm>
        </p:spPr>
        <p:txBody>
          <a:bodyPr/>
          <a:lstStyle>
            <a:lvl1pPr>
              <a:defRPr sz="4000">
                <a:solidFill>
                  <a:schemeClr val="bg1"/>
                </a:solidFill>
              </a:defRPr>
            </a:lvl1pPr>
          </a:lstStyle>
          <a:p>
            <a:r>
              <a:rPr lang="en-US"/>
              <a:t>Section Break</a:t>
            </a:r>
          </a:p>
        </p:txBody>
      </p:sp>
    </p:spTree>
    <p:extLst>
      <p:ext uri="{BB962C8B-B14F-4D97-AF65-F5344CB8AC3E}">
        <p14:creationId xmlns:p14="http://schemas.microsoft.com/office/powerpoint/2010/main" val="1000637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Only" preserve="1">
  <p:cSld name="Section Break 2">
    <p:bg>
      <p:bgPr>
        <a:gradFill flip="none" rotWithShape="1">
          <a:gsLst>
            <a:gs pos="0">
              <a:srgbClr val="D90000"/>
            </a:gs>
            <a:gs pos="100000">
              <a:srgbClr val="FFAA00"/>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374" y="1295400"/>
            <a:ext cx="5962426" cy="1143000"/>
          </a:xfrm>
        </p:spPr>
        <p:txBody>
          <a:bodyPr/>
          <a:lstStyle>
            <a:lvl1pPr>
              <a:defRPr sz="4000">
                <a:solidFill>
                  <a:schemeClr val="bg1"/>
                </a:solidFill>
              </a:defRPr>
            </a:lvl1pPr>
          </a:lstStyle>
          <a:p>
            <a:r>
              <a:rPr lang="en-US"/>
              <a:t>Section Break</a:t>
            </a:r>
          </a:p>
        </p:txBody>
      </p:sp>
    </p:spTree>
    <p:extLst>
      <p:ext uri="{BB962C8B-B14F-4D97-AF65-F5344CB8AC3E}">
        <p14:creationId xmlns:p14="http://schemas.microsoft.com/office/powerpoint/2010/main" val="3811776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Section Break 3">
    <p:bg>
      <p:bgPr>
        <a:gradFill flip="none" rotWithShape="1">
          <a:gsLst>
            <a:gs pos="0">
              <a:srgbClr val="005900"/>
            </a:gs>
            <a:gs pos="100000">
              <a:srgbClr val="97E600"/>
            </a:gs>
          </a:gsLst>
          <a:lin ang="189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374" y="1295400"/>
            <a:ext cx="5962426" cy="1143000"/>
          </a:xfrm>
        </p:spPr>
        <p:txBody>
          <a:bodyPr/>
          <a:lstStyle>
            <a:lvl1pPr>
              <a:defRPr sz="4000">
                <a:solidFill>
                  <a:schemeClr val="bg1"/>
                </a:solidFill>
              </a:defRPr>
            </a:lvl1pPr>
          </a:lstStyle>
          <a:p>
            <a:r>
              <a:rPr lang="en-US"/>
              <a:t>Section Break</a:t>
            </a:r>
          </a:p>
        </p:txBody>
      </p:sp>
    </p:spTree>
    <p:extLst>
      <p:ext uri="{BB962C8B-B14F-4D97-AF65-F5344CB8AC3E}">
        <p14:creationId xmlns:p14="http://schemas.microsoft.com/office/powerpoint/2010/main" val="2925031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914400"/>
          </a:xfrm>
          <a:prstGeom prst="rect">
            <a:avLst/>
          </a:prstGeom>
        </p:spPr>
        <p:txBody>
          <a:bodyPr vert="horz" lIns="91440" tIns="45720" rIns="91440" bIns="45720" rtlCol="0" anchor="t">
            <a:noAutofit/>
          </a:bodyPr>
          <a:lstStyle/>
          <a:p>
            <a:r>
              <a:rPr lang="en-US"/>
              <a:t>Master Title One Line (Preferred)</a:t>
            </a:r>
          </a:p>
        </p:txBody>
      </p:sp>
      <p:sp>
        <p:nvSpPr>
          <p:cNvPr id="3" name="Text Placeholder 2"/>
          <p:cNvSpPr>
            <a:spLocks noGrp="1"/>
          </p:cNvSpPr>
          <p:nvPr>
            <p:ph type="body" idx="1"/>
          </p:nvPr>
        </p:nvSpPr>
        <p:spPr>
          <a:xfrm>
            <a:off x="457200" y="2286001"/>
            <a:ext cx="8229600" cy="38401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 (Avoid sub-bullets if possible)</a:t>
            </a:r>
          </a:p>
          <a:p>
            <a:pPr lvl="3"/>
            <a:r>
              <a:rPr lang="en-US"/>
              <a:t>Fourth level (Avoid sub-bullets if possible)</a:t>
            </a:r>
          </a:p>
        </p:txBody>
      </p:sp>
      <p:sp>
        <p:nvSpPr>
          <p:cNvPr id="5" name="Footer Placeholder 4"/>
          <p:cNvSpPr>
            <a:spLocks noGrp="1"/>
          </p:cNvSpPr>
          <p:nvPr>
            <p:ph type="ftr" sz="quarter" idx="3"/>
          </p:nvPr>
        </p:nvSpPr>
        <p:spPr>
          <a:xfrm>
            <a:off x="3200400" y="6573255"/>
            <a:ext cx="2743200" cy="228600"/>
          </a:xfrm>
          <a:prstGeom prst="rect">
            <a:avLst/>
          </a:prstGeom>
        </p:spPr>
        <p:txBody>
          <a:bodyPr vert="horz" lIns="91440" tIns="45720" rIns="91440" bIns="45720" rtlCol="0" anchor="ctr"/>
          <a:lstStyle>
            <a:lvl1pPr algn="ctr">
              <a:defRPr sz="1100">
                <a:solidFill>
                  <a:schemeClr val="bg1">
                    <a:lumMod val="50000"/>
                  </a:schemeClr>
                </a:solidFill>
              </a:defRPr>
            </a:lvl1pPr>
          </a:lstStyle>
          <a:p>
            <a:endParaRPr lang="en-US" dirty="0"/>
          </a:p>
        </p:txBody>
      </p:sp>
      <p:sp>
        <p:nvSpPr>
          <p:cNvPr id="8" name="Slide Number Placeholder 7"/>
          <p:cNvSpPr>
            <a:spLocks noGrp="1"/>
          </p:cNvSpPr>
          <p:nvPr>
            <p:ph type="sldNum" sz="quarter" idx="4"/>
          </p:nvPr>
        </p:nvSpPr>
        <p:spPr>
          <a:xfrm>
            <a:off x="6553200" y="6590085"/>
            <a:ext cx="2133600" cy="228600"/>
          </a:xfrm>
          <a:prstGeom prst="rect">
            <a:avLst/>
          </a:prstGeom>
        </p:spPr>
        <p:txBody>
          <a:bodyPr vert="horz" lIns="91440" tIns="45720" rIns="91440" bIns="45720" rtlCol="0" anchor="b" anchorCtr="0"/>
          <a:lstStyle>
            <a:lvl1pPr algn="r">
              <a:defRPr sz="1100">
                <a:solidFill>
                  <a:schemeClr val="bg1">
                    <a:lumMod val="50000"/>
                  </a:schemeClr>
                </a:solidFill>
              </a:defRPr>
            </a:lvl1p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364728284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1" r:id="rId3"/>
    <p:sldLayoutId id="2147483692" r:id="rId4"/>
    <p:sldLayoutId id="2147483695" r:id="rId5"/>
    <p:sldLayoutId id="2147483696" r:id="rId6"/>
    <p:sldLayoutId id="2147483697" r:id="rId7"/>
    <p:sldLayoutId id="2147483698" r:id="rId8"/>
    <p:sldLayoutId id="2147483699" r:id="rId9"/>
    <p:sldLayoutId id="2147483700" r:id="rId10"/>
    <p:sldLayoutId id="2147483702" r:id="rId11"/>
    <p:sldLayoutId id="2147483708" r:id="rId12"/>
    <p:sldLayoutId id="2147483709" r:id="rId13"/>
    <p:sldLayoutId id="2147483707" r:id="rId14"/>
    <p:sldLayoutId id="2147483704" r:id="rId15"/>
  </p:sldLayoutIdLst>
  <p:hf sldNum="0" hdr="0" ftr="0" dt="0"/>
  <p:txStyles>
    <p:titleStyle>
      <a:lvl1pPr algn="l" defTabSz="914400" rtl="0" eaLnBrk="1" latinLnBrk="0" hangingPunct="1">
        <a:lnSpc>
          <a:spcPct val="100000"/>
        </a:lnSpc>
        <a:spcBef>
          <a:spcPct val="0"/>
        </a:spcBef>
        <a:buNone/>
        <a:defRPr sz="3400" b="1" kern="12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SzPct val="75000"/>
        <a:buFont typeface="Courier New" panose="02070309020205020404" pitchFamily="49" charset="0"/>
        <a:buChar char="o"/>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914400"/>
          </a:xfrm>
          <a:prstGeom prst="rect">
            <a:avLst/>
          </a:prstGeom>
        </p:spPr>
        <p:txBody>
          <a:bodyPr vert="horz" lIns="91440" tIns="45720" rIns="91440" bIns="45720" rtlCol="0" anchor="t">
            <a:noAutofit/>
          </a:bodyPr>
          <a:lstStyle/>
          <a:p>
            <a:r>
              <a:rPr lang="en-US" dirty="0"/>
              <a:t>Master Title One Line (Preferred)</a:t>
            </a:r>
          </a:p>
        </p:txBody>
      </p:sp>
      <p:sp>
        <p:nvSpPr>
          <p:cNvPr id="3" name="Text Placeholder 2"/>
          <p:cNvSpPr>
            <a:spLocks noGrp="1"/>
          </p:cNvSpPr>
          <p:nvPr>
            <p:ph type="body" idx="1"/>
          </p:nvPr>
        </p:nvSpPr>
        <p:spPr>
          <a:xfrm>
            <a:off x="457200" y="2286001"/>
            <a:ext cx="8229600" cy="384016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 (Avoid sub-bullets if possible)</a:t>
            </a:r>
          </a:p>
          <a:p>
            <a:pPr lvl="3"/>
            <a:r>
              <a:rPr lang="en-US" dirty="0"/>
              <a:t>Fourth level (Avoid sub-bullets if possible)</a:t>
            </a:r>
          </a:p>
        </p:txBody>
      </p:sp>
      <p:sp>
        <p:nvSpPr>
          <p:cNvPr id="5" name="Footer Placeholder 4"/>
          <p:cNvSpPr>
            <a:spLocks noGrp="1"/>
          </p:cNvSpPr>
          <p:nvPr>
            <p:ph type="ftr" sz="quarter" idx="3"/>
          </p:nvPr>
        </p:nvSpPr>
        <p:spPr>
          <a:xfrm>
            <a:off x="3182053" y="6573255"/>
            <a:ext cx="2895600" cy="228600"/>
          </a:xfrm>
          <a:prstGeom prst="rect">
            <a:avLst/>
          </a:prstGeom>
        </p:spPr>
        <p:txBody>
          <a:bodyPr vert="horz" lIns="91440" tIns="45720" rIns="91440" bIns="45720" rtlCol="0" anchor="ctr"/>
          <a:lstStyle>
            <a:lvl1pPr algn="ctr">
              <a:defRPr sz="1100">
                <a:solidFill>
                  <a:schemeClr val="tx2"/>
                </a:solidFill>
              </a:defRPr>
            </a:lvl1pPr>
          </a:lstStyle>
          <a:p>
            <a:endParaRPr lang="en-US" dirty="0"/>
          </a:p>
        </p:txBody>
      </p:sp>
      <p:sp>
        <p:nvSpPr>
          <p:cNvPr id="8" name="Slide Number Placeholder 7"/>
          <p:cNvSpPr>
            <a:spLocks noGrp="1"/>
          </p:cNvSpPr>
          <p:nvPr>
            <p:ph type="sldNum" sz="quarter" idx="4"/>
          </p:nvPr>
        </p:nvSpPr>
        <p:spPr>
          <a:xfrm>
            <a:off x="6553200" y="6590085"/>
            <a:ext cx="2133600" cy="228600"/>
          </a:xfrm>
          <a:prstGeom prst="rect">
            <a:avLst/>
          </a:prstGeom>
        </p:spPr>
        <p:txBody>
          <a:bodyPr vert="horz" lIns="91440" tIns="45720" rIns="91440" bIns="45720" rtlCol="0" anchor="b" anchorCtr="0"/>
          <a:lstStyle>
            <a:lvl1pPr algn="r">
              <a:defRPr sz="1100">
                <a:solidFill>
                  <a:schemeClr val="tx1">
                    <a:tint val="75000"/>
                  </a:schemeClr>
                </a:solidFill>
              </a:defRPr>
            </a:lvl1pPr>
          </a:lstStyle>
          <a:p>
            <a:fld id="{1FDEA59B-8544-4989-8BC7-E2099C830959}" type="slidenum">
              <a:rPr lang="en-US" smtClean="0"/>
              <a:pPr/>
              <a:t>‹#›</a:t>
            </a:fld>
            <a:endParaRPr lang="en-US" dirty="0"/>
          </a:p>
        </p:txBody>
      </p:sp>
    </p:spTree>
    <p:extLst>
      <p:ext uri="{BB962C8B-B14F-4D97-AF65-F5344CB8AC3E}">
        <p14:creationId xmlns:p14="http://schemas.microsoft.com/office/powerpoint/2010/main" val="78181919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Lst>
  <p:txStyles>
    <p:titleStyle>
      <a:lvl1pPr algn="l" defTabSz="914400" rtl="0" eaLnBrk="1" latinLnBrk="0" hangingPunct="1">
        <a:lnSpc>
          <a:spcPct val="100000"/>
        </a:lnSpc>
        <a:spcBef>
          <a:spcPct val="0"/>
        </a:spcBef>
        <a:buNone/>
        <a:defRPr sz="3400" b="1" kern="12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9.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tags" Target="../tags/tag13.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9.xml"/><Relationship Id="rId1" Type="http://schemas.openxmlformats.org/officeDocument/2006/relationships/tags" Target="../tags/tag19.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9.xml"/><Relationship Id="rId1" Type="http://schemas.openxmlformats.org/officeDocument/2006/relationships/tags" Target="../tags/tag21.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9.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9.xml"/><Relationship Id="rId1" Type="http://schemas.openxmlformats.org/officeDocument/2006/relationships/tags" Target="../tags/tag26.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9.xml"/><Relationship Id="rId1" Type="http://schemas.openxmlformats.org/officeDocument/2006/relationships/tags" Target="../tags/tag27.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9.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19.xml"/><Relationship Id="rId1" Type="http://schemas.openxmlformats.org/officeDocument/2006/relationships/tags" Target="../tags/tag3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tags" Target="../tags/tag33.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9.xml"/><Relationship Id="rId1" Type="http://schemas.openxmlformats.org/officeDocument/2006/relationships/tags" Target="../tags/tag34.xml"/><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slideLayout" Target="../slideLayouts/slideLayout29.xml"/><Relationship Id="rId1" Type="http://schemas.openxmlformats.org/officeDocument/2006/relationships/tags" Target="../tags/tag3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slideLayout" Target="../slideLayouts/slideLayout29.xml"/><Relationship Id="rId1" Type="http://schemas.openxmlformats.org/officeDocument/2006/relationships/tags" Target="../tags/tag3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9.xml"/><Relationship Id="rId1" Type="http://schemas.openxmlformats.org/officeDocument/2006/relationships/tags" Target="../tags/tag37.xml"/><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9.xml"/><Relationship Id="rId1" Type="http://schemas.openxmlformats.org/officeDocument/2006/relationships/tags" Target="../tags/tag38.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9.xml"/><Relationship Id="rId1" Type="http://schemas.openxmlformats.org/officeDocument/2006/relationships/tags" Target="../tags/tag39.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9.xml"/><Relationship Id="rId1" Type="http://schemas.openxmlformats.org/officeDocument/2006/relationships/tags" Target="../tags/tag40.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9.xml"/><Relationship Id="rId1" Type="http://schemas.openxmlformats.org/officeDocument/2006/relationships/tags" Target="../tags/tag41.xml"/><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4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75.png"/><Relationship Id="rId2" Type="http://schemas.openxmlformats.org/officeDocument/2006/relationships/slideLayout" Target="../slideLayouts/slideLayout29.xml"/><Relationship Id="rId1" Type="http://schemas.openxmlformats.org/officeDocument/2006/relationships/tags" Target="../tags/tag4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45.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46.xml"/></Relationships>
</file>

<file path=ppt/slides/_rels/slide5.xml.rels><?xml version="1.0" encoding="UTF-8" standalone="yes"?>
<Relationships xmlns="http://schemas.openxmlformats.org/package/2006/relationships"><Relationship Id="rId3" Type="http://schemas.openxmlformats.org/officeDocument/2006/relationships/video" Target="../media/media1.wmv"/><Relationship Id="rId2" Type="http://schemas.microsoft.com/office/2007/relationships/media" Target="../media/media1.wmv"/><Relationship Id="rId1" Type="http://schemas.openxmlformats.org/officeDocument/2006/relationships/tags" Target="../tags/tag6.xml"/><Relationship Id="rId5" Type="http://schemas.openxmlformats.org/officeDocument/2006/relationships/image" Target="../media/image16.png"/><Relationship Id="rId4"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jpeg"/><Relationship Id="rId3" Type="http://schemas.openxmlformats.org/officeDocument/2006/relationships/notesSlide" Target="../notesSlides/notesSlide1.xml"/><Relationship Id="rId7" Type="http://schemas.openxmlformats.org/officeDocument/2006/relationships/image" Target="../media/image20.jpeg"/><Relationship Id="rId12" Type="http://schemas.openxmlformats.org/officeDocument/2006/relationships/image" Target="../media/image25.jpeg"/><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5" Type="http://schemas.openxmlformats.org/officeDocument/2006/relationships/image" Target="../media/image28.jpe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jpeg"/><Relationship Id="rId14" Type="http://schemas.openxmlformats.org/officeDocument/2006/relationships/image" Target="../media/image27.jpe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2.xml"/><Relationship Id="rId1" Type="http://schemas.openxmlformats.org/officeDocument/2006/relationships/tags" Target="../tags/tag8.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9.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89917" y="5884333"/>
            <a:ext cx="914400" cy="914400"/>
          </a:xfrm>
          <a:prstGeom prst="rect">
            <a:avLst/>
          </a:prstGeom>
        </p:spPr>
        <p:txBody>
          <a:bodyPr vert="horz" wrap="none" lIns="91440" tIns="45720" rIns="91440" bIns="45720" rtlCol="0" anchor="t">
            <a:noAutofit/>
          </a:bodyPr>
          <a:lstStyle/>
          <a:p>
            <a:endParaRPr lang="en-US" dirty="0">
              <a:solidFill>
                <a:schemeClr val="bg1"/>
              </a:solidFill>
            </a:endParaRPr>
          </a:p>
        </p:txBody>
      </p:sp>
      <p:sp>
        <p:nvSpPr>
          <p:cNvPr id="7" name="TextBox 6"/>
          <p:cNvSpPr txBox="1"/>
          <p:nvPr/>
        </p:nvSpPr>
        <p:spPr>
          <a:xfrm>
            <a:off x="1778000" y="6127750"/>
            <a:ext cx="914400" cy="914400"/>
          </a:xfrm>
          <a:prstGeom prst="rect">
            <a:avLst/>
          </a:prstGeom>
        </p:spPr>
        <p:txBody>
          <a:bodyPr vert="horz" wrap="none" lIns="91440" tIns="45720" rIns="91440" bIns="45720" rtlCol="0" anchor="t">
            <a:noAutofit/>
          </a:bodyPr>
          <a:lstStyle/>
          <a:p>
            <a:endParaRPr lang="en-US" dirty="0">
              <a:solidFill>
                <a:schemeClr val="bg1"/>
              </a:solidFill>
            </a:endParaRPr>
          </a:p>
        </p:txBody>
      </p:sp>
      <p:sp>
        <p:nvSpPr>
          <p:cNvPr id="9" name="TextBox 8"/>
          <p:cNvSpPr txBox="1"/>
          <p:nvPr/>
        </p:nvSpPr>
        <p:spPr>
          <a:xfrm>
            <a:off x="656167" y="6053667"/>
            <a:ext cx="914400" cy="914400"/>
          </a:xfrm>
          <a:prstGeom prst="rect">
            <a:avLst/>
          </a:prstGeom>
        </p:spPr>
        <p:txBody>
          <a:bodyPr vert="horz" wrap="none" lIns="91440" tIns="45720" rIns="91440" bIns="45720" rtlCol="0" anchor="t">
            <a:noAutofit/>
          </a:bodyPr>
          <a:lstStyle/>
          <a:p>
            <a:endParaRPr lang="en-US" dirty="0">
              <a:solidFill>
                <a:schemeClr val="bg1"/>
              </a:solidFill>
            </a:endParaRPr>
          </a:p>
        </p:txBody>
      </p:sp>
      <p:sp>
        <p:nvSpPr>
          <p:cNvPr id="11" name="TextBox 10"/>
          <p:cNvSpPr txBox="1"/>
          <p:nvPr/>
        </p:nvSpPr>
        <p:spPr>
          <a:xfrm>
            <a:off x="2540000" y="5969000"/>
            <a:ext cx="914400" cy="914400"/>
          </a:xfrm>
          <a:prstGeom prst="rect">
            <a:avLst/>
          </a:prstGeom>
        </p:spPr>
        <p:txBody>
          <a:bodyPr vert="horz" wrap="none" lIns="91440" tIns="45720" rIns="91440" bIns="45720" rtlCol="0" anchor="t">
            <a:noAutofit/>
          </a:bodyPr>
          <a:lstStyle/>
          <a:p>
            <a:endParaRPr lang="en-US" dirty="0">
              <a:solidFill>
                <a:schemeClr val="bg1"/>
              </a:solidFill>
            </a:endParaRPr>
          </a:p>
        </p:txBody>
      </p:sp>
      <p:sp>
        <p:nvSpPr>
          <p:cNvPr id="2" name="Title 1"/>
          <p:cNvSpPr>
            <a:spLocks noGrp="1"/>
          </p:cNvSpPr>
          <p:nvPr>
            <p:ph type="ctrTitle"/>
          </p:nvPr>
        </p:nvSpPr>
        <p:spPr>
          <a:xfrm>
            <a:off x="457199" y="1314452"/>
            <a:ext cx="6426201" cy="1295398"/>
          </a:xfrm>
        </p:spPr>
        <p:txBody>
          <a:bodyPr/>
          <a:lstStyle/>
          <a:p>
            <a:r>
              <a:rPr lang="en-US"/>
              <a:t>Single-Cell Stranded Total RNA Sequencing</a:t>
            </a:r>
            <a:endParaRPr lang="en-US" dirty="0"/>
          </a:p>
        </p:txBody>
      </p:sp>
      <p:sp>
        <p:nvSpPr>
          <p:cNvPr id="10" name="TextBox 9">
            <a:extLst>
              <a:ext uri="{FF2B5EF4-FFF2-40B4-BE49-F238E27FC236}">
                <a16:creationId xmlns:a16="http://schemas.microsoft.com/office/drawing/2014/main" id="{D2963528-7015-4D64-937C-E607BBD63A1C}"/>
              </a:ext>
            </a:extLst>
          </p:cNvPr>
          <p:cNvSpPr txBox="1"/>
          <p:nvPr/>
        </p:nvSpPr>
        <p:spPr>
          <a:xfrm>
            <a:off x="2456407" y="5856316"/>
            <a:ext cx="926869" cy="200055"/>
          </a:xfrm>
          <a:prstGeom prst="rect">
            <a:avLst/>
          </a:prstGeom>
          <a:noFill/>
        </p:spPr>
        <p:txBody>
          <a:bodyPr wrap="square" rtlCol="0">
            <a:spAutoFit/>
          </a:bodyPr>
          <a:lstStyle/>
          <a:p>
            <a:r>
              <a:rPr lang="en-US" sz="700" b="1" dirty="0">
                <a:solidFill>
                  <a:schemeClr val="bg1"/>
                </a:solidFill>
                <a:latin typeface="Montserrat" panose="02000505000000020004" pitchFamily="2" charset="0"/>
              </a:rPr>
              <a:t>®</a:t>
            </a:r>
          </a:p>
        </p:txBody>
      </p:sp>
    </p:spTree>
    <p:custDataLst>
      <p:tags r:id="rId1"/>
    </p:custDataLst>
    <p:extLst>
      <p:ext uri="{BB962C8B-B14F-4D97-AF65-F5344CB8AC3E}">
        <p14:creationId xmlns:p14="http://schemas.microsoft.com/office/powerpoint/2010/main" val="702093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2210022-14A9-4C22-A68F-E13BE9424FDC}"/>
              </a:ext>
            </a:extLst>
          </p:cNvPr>
          <p:cNvGrpSpPr/>
          <p:nvPr/>
        </p:nvGrpSpPr>
        <p:grpSpPr>
          <a:xfrm>
            <a:off x="472440" y="1935736"/>
            <a:ext cx="8229600" cy="4177490"/>
            <a:chOff x="0" y="1935736"/>
            <a:chExt cx="8499140" cy="4177490"/>
          </a:xfrm>
        </p:grpSpPr>
        <p:sp>
          <p:nvSpPr>
            <p:cNvPr id="10" name="Rectangle 9">
              <a:extLst>
                <a:ext uri="{FF2B5EF4-FFF2-40B4-BE49-F238E27FC236}">
                  <a16:creationId xmlns:a16="http://schemas.microsoft.com/office/drawing/2014/main" id="{0D4E524D-E822-4C64-BF96-AFF8A47BD333}"/>
                </a:ext>
              </a:extLst>
            </p:cNvPr>
            <p:cNvSpPr/>
            <p:nvPr/>
          </p:nvSpPr>
          <p:spPr>
            <a:xfrm>
              <a:off x="0" y="2739115"/>
              <a:ext cx="1457731" cy="49244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Proxima Nova"/>
                  <a:ea typeface="+mn-ea"/>
                  <a:cs typeface="+mn-cs"/>
                </a:rPr>
                <a:t>High-expressing genes</a:t>
              </a:r>
            </a:p>
          </p:txBody>
        </p:sp>
        <p:sp>
          <p:nvSpPr>
            <p:cNvPr id="11" name="Rectangle 10">
              <a:extLst>
                <a:ext uri="{FF2B5EF4-FFF2-40B4-BE49-F238E27FC236}">
                  <a16:creationId xmlns:a16="http://schemas.microsoft.com/office/drawing/2014/main" id="{59428EEB-D16B-4AA8-9AC5-FA35C1E8A894}"/>
                </a:ext>
              </a:extLst>
            </p:cNvPr>
            <p:cNvSpPr/>
            <p:nvPr/>
          </p:nvSpPr>
          <p:spPr>
            <a:xfrm rot="-5400000">
              <a:off x="-355319" y="4194981"/>
              <a:ext cx="222042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roxima Nova"/>
                  <a:ea typeface="+mn-ea"/>
                  <a:cs typeface="+mn-cs"/>
                </a:rPr>
                <a:t>Transcripts</a:t>
              </a:r>
            </a:p>
          </p:txBody>
        </p:sp>
        <p:cxnSp>
          <p:nvCxnSpPr>
            <p:cNvPr id="12" name="Straight Connector 11">
              <a:extLst>
                <a:ext uri="{FF2B5EF4-FFF2-40B4-BE49-F238E27FC236}">
                  <a16:creationId xmlns:a16="http://schemas.microsoft.com/office/drawing/2014/main" id="{33C5EB05-0894-4919-8C08-1DE82308ED9A}"/>
                </a:ext>
              </a:extLst>
            </p:cNvPr>
            <p:cNvCxnSpPr>
              <a:cxnSpLocks/>
            </p:cNvCxnSpPr>
            <p:nvPr/>
          </p:nvCxnSpPr>
          <p:spPr>
            <a:xfrm>
              <a:off x="1650973" y="2353920"/>
              <a:ext cx="6848167" cy="0"/>
            </a:xfrm>
            <a:prstGeom prst="line">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F0487C0-7ED3-4958-A494-558135649B43}"/>
                </a:ext>
              </a:extLst>
            </p:cNvPr>
            <p:cNvSpPr/>
            <p:nvPr/>
          </p:nvSpPr>
          <p:spPr>
            <a:xfrm>
              <a:off x="42354" y="5576604"/>
              <a:ext cx="1373023" cy="49244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Proxima Nova"/>
                  <a:ea typeface="+mn-ea"/>
                  <a:cs typeface="+mn-cs"/>
                </a:rPr>
                <a:t>Low-expressing genes</a:t>
              </a:r>
            </a:p>
          </p:txBody>
        </p:sp>
        <p:sp>
          <p:nvSpPr>
            <p:cNvPr id="14" name="Rectangle 13">
              <a:extLst>
                <a:ext uri="{FF2B5EF4-FFF2-40B4-BE49-F238E27FC236}">
                  <a16:creationId xmlns:a16="http://schemas.microsoft.com/office/drawing/2014/main" id="{EADFD76B-3DED-460C-9D29-673FAAE31E93}"/>
                </a:ext>
              </a:extLst>
            </p:cNvPr>
            <p:cNvSpPr/>
            <p:nvPr/>
          </p:nvSpPr>
          <p:spPr>
            <a:xfrm>
              <a:off x="4384989" y="1935736"/>
              <a:ext cx="125128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roxima Nova"/>
                  <a:ea typeface="+mn-ea"/>
                  <a:cs typeface="+mn-cs"/>
                </a:rPr>
                <a:t>Cells</a:t>
              </a:r>
            </a:p>
          </p:txBody>
        </p:sp>
        <p:cxnSp>
          <p:nvCxnSpPr>
            <p:cNvPr id="15" name="Straight Connector 14">
              <a:extLst>
                <a:ext uri="{FF2B5EF4-FFF2-40B4-BE49-F238E27FC236}">
                  <a16:creationId xmlns:a16="http://schemas.microsoft.com/office/drawing/2014/main" id="{7B538FF6-A1E1-4514-861D-0F525BB43500}"/>
                </a:ext>
              </a:extLst>
            </p:cNvPr>
            <p:cNvCxnSpPr>
              <a:cxnSpLocks/>
            </p:cNvCxnSpPr>
            <p:nvPr/>
          </p:nvCxnSpPr>
          <p:spPr>
            <a:xfrm>
              <a:off x="1459249" y="2599727"/>
              <a:ext cx="0" cy="3513499"/>
            </a:xfrm>
            <a:prstGeom prst="line">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16A22C4-3FF1-43F7-8289-7C65CD6C3E57}"/>
                </a:ext>
              </a:extLst>
            </p:cNvPr>
            <p:cNvGrpSpPr/>
            <p:nvPr/>
          </p:nvGrpSpPr>
          <p:grpSpPr>
            <a:xfrm>
              <a:off x="1766018" y="2656802"/>
              <a:ext cx="6636640" cy="3248665"/>
              <a:chOff x="1779154" y="2627305"/>
              <a:chExt cx="6636640" cy="3248665"/>
            </a:xfrm>
          </p:grpSpPr>
          <p:cxnSp>
            <p:nvCxnSpPr>
              <p:cNvPr id="18" name="Straight Connector 17">
                <a:extLst>
                  <a:ext uri="{FF2B5EF4-FFF2-40B4-BE49-F238E27FC236}">
                    <a16:creationId xmlns:a16="http://schemas.microsoft.com/office/drawing/2014/main" id="{D38B7D89-D464-469A-9C6F-5F40347450ED}"/>
                  </a:ext>
                </a:extLst>
              </p:cNvPr>
              <p:cNvCxnSpPr>
                <a:cxnSpLocks/>
              </p:cNvCxnSpPr>
              <p:nvPr/>
            </p:nvCxnSpPr>
            <p:spPr>
              <a:xfrm>
                <a:off x="1779154" y="26273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64D82F1-1C28-4759-A848-292CBE11E79A}"/>
                  </a:ext>
                </a:extLst>
              </p:cNvPr>
              <p:cNvCxnSpPr>
                <a:cxnSpLocks/>
              </p:cNvCxnSpPr>
              <p:nvPr/>
            </p:nvCxnSpPr>
            <p:spPr>
              <a:xfrm>
                <a:off x="1779154" y="27797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C4AB19-A1A3-4E74-8F67-C502B7F403D5}"/>
                  </a:ext>
                </a:extLst>
              </p:cNvPr>
              <p:cNvCxnSpPr>
                <a:cxnSpLocks/>
              </p:cNvCxnSpPr>
              <p:nvPr/>
            </p:nvCxnSpPr>
            <p:spPr>
              <a:xfrm>
                <a:off x="1779154" y="29321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C143C36-B160-486F-B2F3-3E646D7CF971}"/>
                  </a:ext>
                </a:extLst>
              </p:cNvPr>
              <p:cNvCxnSpPr>
                <a:cxnSpLocks/>
              </p:cNvCxnSpPr>
              <p:nvPr/>
            </p:nvCxnSpPr>
            <p:spPr>
              <a:xfrm>
                <a:off x="1779154" y="30845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D0FD2D8-A29C-44AE-8B45-2ECBA0FD3A39}"/>
                  </a:ext>
                </a:extLst>
              </p:cNvPr>
              <p:cNvCxnSpPr>
                <a:cxnSpLocks/>
              </p:cNvCxnSpPr>
              <p:nvPr/>
            </p:nvCxnSpPr>
            <p:spPr>
              <a:xfrm>
                <a:off x="1779154" y="32369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E00E171-3487-4DB4-A9B8-48A29CAFC98B}"/>
                  </a:ext>
                </a:extLst>
              </p:cNvPr>
              <p:cNvCxnSpPr>
                <a:cxnSpLocks/>
              </p:cNvCxnSpPr>
              <p:nvPr/>
            </p:nvCxnSpPr>
            <p:spPr>
              <a:xfrm>
                <a:off x="1779154" y="33893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02E995-8050-449A-9BAE-65948C4CDE11}"/>
                  </a:ext>
                </a:extLst>
              </p:cNvPr>
              <p:cNvCxnSpPr>
                <a:cxnSpLocks/>
              </p:cNvCxnSpPr>
              <p:nvPr/>
            </p:nvCxnSpPr>
            <p:spPr>
              <a:xfrm>
                <a:off x="1779154" y="35417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463755C-118A-4972-8B50-4E44F47AB98B}"/>
                  </a:ext>
                </a:extLst>
              </p:cNvPr>
              <p:cNvCxnSpPr>
                <a:cxnSpLocks/>
              </p:cNvCxnSpPr>
              <p:nvPr/>
            </p:nvCxnSpPr>
            <p:spPr>
              <a:xfrm>
                <a:off x="1779154" y="36941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FDCD1A1-A25B-41BF-9347-0205C1BD2D52}"/>
                  </a:ext>
                </a:extLst>
              </p:cNvPr>
              <p:cNvCxnSpPr>
                <a:cxnSpLocks/>
              </p:cNvCxnSpPr>
              <p:nvPr/>
            </p:nvCxnSpPr>
            <p:spPr>
              <a:xfrm>
                <a:off x="1779154" y="38465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26F2BE-489B-4FE3-885C-31F3F9DC4AF4}"/>
                  </a:ext>
                </a:extLst>
              </p:cNvPr>
              <p:cNvCxnSpPr>
                <a:cxnSpLocks/>
              </p:cNvCxnSpPr>
              <p:nvPr/>
            </p:nvCxnSpPr>
            <p:spPr>
              <a:xfrm>
                <a:off x="1779154" y="39989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1509909-7035-42AB-B35B-7FB61254C14F}"/>
                  </a:ext>
                </a:extLst>
              </p:cNvPr>
              <p:cNvCxnSpPr>
                <a:cxnSpLocks/>
              </p:cNvCxnSpPr>
              <p:nvPr/>
            </p:nvCxnSpPr>
            <p:spPr>
              <a:xfrm>
                <a:off x="1779154" y="4151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59CFEC-8E25-41C3-AC4C-D57AF42D3B52}"/>
                  </a:ext>
                </a:extLst>
              </p:cNvPr>
              <p:cNvCxnSpPr>
                <a:cxnSpLocks/>
              </p:cNvCxnSpPr>
              <p:nvPr/>
            </p:nvCxnSpPr>
            <p:spPr>
              <a:xfrm>
                <a:off x="1779154" y="4303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295BFD2-3073-4EA4-9961-768A5F1CC2E2}"/>
                  </a:ext>
                </a:extLst>
              </p:cNvPr>
              <p:cNvCxnSpPr>
                <a:cxnSpLocks/>
              </p:cNvCxnSpPr>
              <p:nvPr/>
            </p:nvCxnSpPr>
            <p:spPr>
              <a:xfrm>
                <a:off x="1779154" y="4456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3C823F5-ACED-4103-8BFE-908E2A52655E}"/>
                  </a:ext>
                </a:extLst>
              </p:cNvPr>
              <p:cNvCxnSpPr>
                <a:cxnSpLocks/>
              </p:cNvCxnSpPr>
              <p:nvPr/>
            </p:nvCxnSpPr>
            <p:spPr>
              <a:xfrm>
                <a:off x="1779154" y="4608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BE2D43-E34D-4ED9-9B1B-452D297910B5}"/>
                  </a:ext>
                </a:extLst>
              </p:cNvPr>
              <p:cNvCxnSpPr>
                <a:cxnSpLocks/>
              </p:cNvCxnSpPr>
              <p:nvPr/>
            </p:nvCxnSpPr>
            <p:spPr>
              <a:xfrm>
                <a:off x="1779154" y="47851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121E3E1-B785-4128-B3EB-7732470A5C9C}"/>
                  </a:ext>
                </a:extLst>
              </p:cNvPr>
              <p:cNvCxnSpPr>
                <a:cxnSpLocks/>
              </p:cNvCxnSpPr>
              <p:nvPr/>
            </p:nvCxnSpPr>
            <p:spPr>
              <a:xfrm>
                <a:off x="1779154" y="49375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B9EAE95-887C-4ACC-B6B9-7A4B63DD2A5C}"/>
                  </a:ext>
                </a:extLst>
              </p:cNvPr>
              <p:cNvCxnSpPr>
                <a:cxnSpLocks/>
              </p:cNvCxnSpPr>
              <p:nvPr/>
            </p:nvCxnSpPr>
            <p:spPr>
              <a:xfrm>
                <a:off x="1779154" y="50899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77A82F6-BBC4-4242-A39B-3E6D3FE65F8D}"/>
                  </a:ext>
                </a:extLst>
              </p:cNvPr>
              <p:cNvCxnSpPr>
                <a:cxnSpLocks/>
              </p:cNvCxnSpPr>
              <p:nvPr/>
            </p:nvCxnSpPr>
            <p:spPr>
              <a:xfrm>
                <a:off x="1779154" y="52423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3E6AE9A-8A3C-4042-88FF-1BC88594E43C}"/>
                  </a:ext>
                </a:extLst>
              </p:cNvPr>
              <p:cNvCxnSpPr>
                <a:cxnSpLocks/>
              </p:cNvCxnSpPr>
              <p:nvPr/>
            </p:nvCxnSpPr>
            <p:spPr>
              <a:xfrm>
                <a:off x="1779154" y="53947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CE9DE86-1495-4120-B369-7E389EC4FE88}"/>
                  </a:ext>
                </a:extLst>
              </p:cNvPr>
              <p:cNvCxnSpPr>
                <a:cxnSpLocks/>
              </p:cNvCxnSpPr>
              <p:nvPr/>
            </p:nvCxnSpPr>
            <p:spPr>
              <a:xfrm>
                <a:off x="1779154" y="55471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1A05956-6BA0-4B0B-A33E-43D42E4ECA5E}"/>
                  </a:ext>
                </a:extLst>
              </p:cNvPr>
              <p:cNvCxnSpPr>
                <a:cxnSpLocks/>
              </p:cNvCxnSpPr>
              <p:nvPr/>
            </p:nvCxnSpPr>
            <p:spPr>
              <a:xfrm>
                <a:off x="1779154" y="56995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550954B-F29A-4CDD-B277-7EE7C3A64000}"/>
                  </a:ext>
                </a:extLst>
              </p:cNvPr>
              <p:cNvCxnSpPr>
                <a:cxnSpLocks/>
              </p:cNvCxnSpPr>
              <p:nvPr/>
            </p:nvCxnSpPr>
            <p:spPr>
              <a:xfrm>
                <a:off x="1779154" y="58759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6D25A1D-D5E8-4992-BA4F-18A8CB0736DB}"/>
                  </a:ext>
                </a:extLst>
              </p:cNvPr>
              <p:cNvCxnSpPr>
                <a:cxnSpLocks/>
              </p:cNvCxnSpPr>
              <p:nvPr/>
            </p:nvCxnSpPr>
            <p:spPr>
              <a:xfrm>
                <a:off x="2543032" y="26273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4A95FE4-91CC-4670-819F-6A10D8C698E3}"/>
                  </a:ext>
                </a:extLst>
              </p:cNvPr>
              <p:cNvCxnSpPr>
                <a:cxnSpLocks/>
              </p:cNvCxnSpPr>
              <p:nvPr/>
            </p:nvCxnSpPr>
            <p:spPr>
              <a:xfrm>
                <a:off x="2543032" y="27797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4201B41-46FE-45A2-8B6F-D80406820455}"/>
                  </a:ext>
                </a:extLst>
              </p:cNvPr>
              <p:cNvCxnSpPr>
                <a:cxnSpLocks/>
              </p:cNvCxnSpPr>
              <p:nvPr/>
            </p:nvCxnSpPr>
            <p:spPr>
              <a:xfrm>
                <a:off x="2543032" y="29321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1F641E1-380F-4828-8673-7006EAC20178}"/>
                  </a:ext>
                </a:extLst>
              </p:cNvPr>
              <p:cNvCxnSpPr>
                <a:cxnSpLocks/>
              </p:cNvCxnSpPr>
              <p:nvPr/>
            </p:nvCxnSpPr>
            <p:spPr>
              <a:xfrm>
                <a:off x="2543032" y="30845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590C388-150A-436E-AB5A-20DEEB8C7508}"/>
                  </a:ext>
                </a:extLst>
              </p:cNvPr>
              <p:cNvCxnSpPr>
                <a:cxnSpLocks/>
              </p:cNvCxnSpPr>
              <p:nvPr/>
            </p:nvCxnSpPr>
            <p:spPr>
              <a:xfrm>
                <a:off x="2543032" y="32369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80A7265-D0BA-4A0F-9572-0338A0EF206E}"/>
                  </a:ext>
                </a:extLst>
              </p:cNvPr>
              <p:cNvCxnSpPr>
                <a:cxnSpLocks/>
              </p:cNvCxnSpPr>
              <p:nvPr/>
            </p:nvCxnSpPr>
            <p:spPr>
              <a:xfrm>
                <a:off x="2543032" y="3389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87FA526-AEBB-4117-B998-611C1F50A40E}"/>
                  </a:ext>
                </a:extLst>
              </p:cNvPr>
              <p:cNvCxnSpPr>
                <a:cxnSpLocks/>
              </p:cNvCxnSpPr>
              <p:nvPr/>
            </p:nvCxnSpPr>
            <p:spPr>
              <a:xfrm>
                <a:off x="2543032" y="35417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78EF2EA-D4F0-44E1-8D08-47274CDCB026}"/>
                  </a:ext>
                </a:extLst>
              </p:cNvPr>
              <p:cNvCxnSpPr>
                <a:cxnSpLocks/>
              </p:cNvCxnSpPr>
              <p:nvPr/>
            </p:nvCxnSpPr>
            <p:spPr>
              <a:xfrm>
                <a:off x="2543032" y="36941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DA8F406-8C80-4C64-9573-7B633C7E552F}"/>
                  </a:ext>
                </a:extLst>
              </p:cNvPr>
              <p:cNvCxnSpPr>
                <a:cxnSpLocks/>
              </p:cNvCxnSpPr>
              <p:nvPr/>
            </p:nvCxnSpPr>
            <p:spPr>
              <a:xfrm>
                <a:off x="2543032" y="38465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B04D750-96DA-43E1-8DE9-4CC71E6FFB75}"/>
                  </a:ext>
                </a:extLst>
              </p:cNvPr>
              <p:cNvCxnSpPr>
                <a:cxnSpLocks/>
              </p:cNvCxnSpPr>
              <p:nvPr/>
            </p:nvCxnSpPr>
            <p:spPr>
              <a:xfrm>
                <a:off x="2543032" y="39989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9281CA8-F39D-4CE4-9F9C-CE00923FA1AB}"/>
                  </a:ext>
                </a:extLst>
              </p:cNvPr>
              <p:cNvCxnSpPr>
                <a:cxnSpLocks/>
              </p:cNvCxnSpPr>
              <p:nvPr/>
            </p:nvCxnSpPr>
            <p:spPr>
              <a:xfrm>
                <a:off x="2543032" y="4151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E9D44A1-3B5C-4765-A7B2-45363F7C3B9B}"/>
                  </a:ext>
                </a:extLst>
              </p:cNvPr>
              <p:cNvCxnSpPr>
                <a:cxnSpLocks/>
              </p:cNvCxnSpPr>
              <p:nvPr/>
            </p:nvCxnSpPr>
            <p:spPr>
              <a:xfrm>
                <a:off x="2543032" y="4303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9449AE-5648-4C07-B6D8-CB970C5FAFED}"/>
                  </a:ext>
                </a:extLst>
              </p:cNvPr>
              <p:cNvCxnSpPr>
                <a:cxnSpLocks/>
              </p:cNvCxnSpPr>
              <p:nvPr/>
            </p:nvCxnSpPr>
            <p:spPr>
              <a:xfrm>
                <a:off x="2543032" y="4456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DD44997-0A6B-4768-8983-9A0E7D242107}"/>
                  </a:ext>
                </a:extLst>
              </p:cNvPr>
              <p:cNvCxnSpPr>
                <a:cxnSpLocks/>
              </p:cNvCxnSpPr>
              <p:nvPr/>
            </p:nvCxnSpPr>
            <p:spPr>
              <a:xfrm>
                <a:off x="2543032" y="46327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F86C3FA-1D2E-420B-A902-E65E2E457D6C}"/>
                  </a:ext>
                </a:extLst>
              </p:cNvPr>
              <p:cNvCxnSpPr>
                <a:cxnSpLocks/>
              </p:cNvCxnSpPr>
              <p:nvPr/>
            </p:nvCxnSpPr>
            <p:spPr>
              <a:xfrm>
                <a:off x="2543032" y="47851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D3C7CC-2B33-4BD3-8AA4-2467A906F0B5}"/>
                  </a:ext>
                </a:extLst>
              </p:cNvPr>
              <p:cNvCxnSpPr>
                <a:cxnSpLocks/>
              </p:cNvCxnSpPr>
              <p:nvPr/>
            </p:nvCxnSpPr>
            <p:spPr>
              <a:xfrm>
                <a:off x="2543032" y="49375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AF13FA-C3F5-43EC-B3F9-B88BEAA878B6}"/>
                  </a:ext>
                </a:extLst>
              </p:cNvPr>
              <p:cNvCxnSpPr>
                <a:cxnSpLocks/>
              </p:cNvCxnSpPr>
              <p:nvPr/>
            </p:nvCxnSpPr>
            <p:spPr>
              <a:xfrm>
                <a:off x="2543032" y="50899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152DBE6-EA9F-4B21-8151-846D09D6CF00}"/>
                  </a:ext>
                </a:extLst>
              </p:cNvPr>
              <p:cNvCxnSpPr>
                <a:cxnSpLocks/>
              </p:cNvCxnSpPr>
              <p:nvPr/>
            </p:nvCxnSpPr>
            <p:spPr>
              <a:xfrm>
                <a:off x="2543032" y="52423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5916E2-4FCA-4E5C-996C-57142D6F9D22}"/>
                  </a:ext>
                </a:extLst>
              </p:cNvPr>
              <p:cNvCxnSpPr>
                <a:cxnSpLocks/>
              </p:cNvCxnSpPr>
              <p:nvPr/>
            </p:nvCxnSpPr>
            <p:spPr>
              <a:xfrm>
                <a:off x="2543032" y="53947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66F2348-387C-400F-8550-97B4689472F0}"/>
                  </a:ext>
                </a:extLst>
              </p:cNvPr>
              <p:cNvCxnSpPr>
                <a:cxnSpLocks/>
              </p:cNvCxnSpPr>
              <p:nvPr/>
            </p:nvCxnSpPr>
            <p:spPr>
              <a:xfrm>
                <a:off x="2543032" y="55471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30A5E64-9C89-4E6C-937A-67699FAFD386}"/>
                  </a:ext>
                </a:extLst>
              </p:cNvPr>
              <p:cNvCxnSpPr>
                <a:cxnSpLocks/>
              </p:cNvCxnSpPr>
              <p:nvPr/>
            </p:nvCxnSpPr>
            <p:spPr>
              <a:xfrm>
                <a:off x="2543032" y="57235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8514C26-21AC-4195-A0A8-248D72C767A8}"/>
                  </a:ext>
                </a:extLst>
              </p:cNvPr>
              <p:cNvCxnSpPr>
                <a:cxnSpLocks/>
              </p:cNvCxnSpPr>
              <p:nvPr/>
            </p:nvCxnSpPr>
            <p:spPr>
              <a:xfrm>
                <a:off x="2543032" y="58759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3DF4348-50F0-4261-88E5-4B154E676F16}"/>
                  </a:ext>
                </a:extLst>
              </p:cNvPr>
              <p:cNvCxnSpPr>
                <a:cxnSpLocks/>
              </p:cNvCxnSpPr>
              <p:nvPr/>
            </p:nvCxnSpPr>
            <p:spPr>
              <a:xfrm>
                <a:off x="3306910" y="26273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7D9E1E8-709A-4F80-8A74-7FEC92DE5BC3}"/>
                  </a:ext>
                </a:extLst>
              </p:cNvPr>
              <p:cNvCxnSpPr>
                <a:cxnSpLocks/>
              </p:cNvCxnSpPr>
              <p:nvPr/>
            </p:nvCxnSpPr>
            <p:spPr>
              <a:xfrm>
                <a:off x="3306910" y="2782003"/>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05CB01B-3804-4F30-9C8C-CDA556A7C8F3}"/>
                  </a:ext>
                </a:extLst>
              </p:cNvPr>
              <p:cNvCxnSpPr>
                <a:cxnSpLocks/>
              </p:cNvCxnSpPr>
              <p:nvPr/>
            </p:nvCxnSpPr>
            <p:spPr>
              <a:xfrm>
                <a:off x="3306910" y="2936701"/>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B837BB6-B775-495D-B7DC-70DA04EE50F0}"/>
                  </a:ext>
                </a:extLst>
              </p:cNvPr>
              <p:cNvCxnSpPr>
                <a:cxnSpLocks/>
              </p:cNvCxnSpPr>
              <p:nvPr/>
            </p:nvCxnSpPr>
            <p:spPr>
              <a:xfrm>
                <a:off x="3306910" y="3091399"/>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15C75C9-06EF-4E8E-948C-2AC50FC4C908}"/>
                  </a:ext>
                </a:extLst>
              </p:cNvPr>
              <p:cNvCxnSpPr>
                <a:cxnSpLocks/>
              </p:cNvCxnSpPr>
              <p:nvPr/>
            </p:nvCxnSpPr>
            <p:spPr>
              <a:xfrm>
                <a:off x="3306910" y="324609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0212025-0B4E-4144-A7E2-D06A7C678691}"/>
                  </a:ext>
                </a:extLst>
              </p:cNvPr>
              <p:cNvCxnSpPr>
                <a:cxnSpLocks/>
              </p:cNvCxnSpPr>
              <p:nvPr/>
            </p:nvCxnSpPr>
            <p:spPr>
              <a:xfrm>
                <a:off x="3306910" y="340079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0269DFE-EB30-4B61-9763-4F02AC017C74}"/>
                  </a:ext>
                </a:extLst>
              </p:cNvPr>
              <p:cNvCxnSpPr>
                <a:cxnSpLocks/>
              </p:cNvCxnSpPr>
              <p:nvPr/>
            </p:nvCxnSpPr>
            <p:spPr>
              <a:xfrm>
                <a:off x="3306910" y="3555493"/>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C7AD4BA-5FDE-4AD5-B66D-031F9E78CE55}"/>
                  </a:ext>
                </a:extLst>
              </p:cNvPr>
              <p:cNvCxnSpPr>
                <a:cxnSpLocks/>
              </p:cNvCxnSpPr>
              <p:nvPr/>
            </p:nvCxnSpPr>
            <p:spPr>
              <a:xfrm>
                <a:off x="3306910" y="3710191"/>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752B26F-9E70-4D55-BE27-307E3F9B6753}"/>
                  </a:ext>
                </a:extLst>
              </p:cNvPr>
              <p:cNvCxnSpPr>
                <a:cxnSpLocks/>
              </p:cNvCxnSpPr>
              <p:nvPr/>
            </p:nvCxnSpPr>
            <p:spPr>
              <a:xfrm>
                <a:off x="3306910" y="3864889"/>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F6E78D9-F769-4E5D-81D4-479715668A30}"/>
                  </a:ext>
                </a:extLst>
              </p:cNvPr>
              <p:cNvCxnSpPr>
                <a:cxnSpLocks/>
              </p:cNvCxnSpPr>
              <p:nvPr/>
            </p:nvCxnSpPr>
            <p:spPr>
              <a:xfrm>
                <a:off x="3306910" y="401958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5C29818-13EB-45FA-9FDF-314292E9FAC9}"/>
                  </a:ext>
                </a:extLst>
              </p:cNvPr>
              <p:cNvCxnSpPr>
                <a:cxnSpLocks/>
              </p:cNvCxnSpPr>
              <p:nvPr/>
            </p:nvCxnSpPr>
            <p:spPr>
              <a:xfrm>
                <a:off x="3306910" y="417428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55952D6-C5E0-4CD6-B4B3-2E9065E4FFF9}"/>
                  </a:ext>
                </a:extLst>
              </p:cNvPr>
              <p:cNvCxnSpPr>
                <a:cxnSpLocks/>
              </p:cNvCxnSpPr>
              <p:nvPr/>
            </p:nvCxnSpPr>
            <p:spPr>
              <a:xfrm>
                <a:off x="3306910" y="4328983"/>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FAA67FE-557B-494A-A079-D55A86E4C6A6}"/>
                  </a:ext>
                </a:extLst>
              </p:cNvPr>
              <p:cNvCxnSpPr>
                <a:cxnSpLocks/>
              </p:cNvCxnSpPr>
              <p:nvPr/>
            </p:nvCxnSpPr>
            <p:spPr>
              <a:xfrm>
                <a:off x="3306910" y="4483681"/>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F25927E-D4A7-40E6-B7A3-C5610818A002}"/>
                  </a:ext>
                </a:extLst>
              </p:cNvPr>
              <p:cNvCxnSpPr>
                <a:cxnSpLocks/>
              </p:cNvCxnSpPr>
              <p:nvPr/>
            </p:nvCxnSpPr>
            <p:spPr>
              <a:xfrm>
                <a:off x="3306910" y="4638379"/>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4321A0C-09FC-41A7-9B4E-7E08FA890F2A}"/>
                  </a:ext>
                </a:extLst>
              </p:cNvPr>
              <p:cNvCxnSpPr>
                <a:cxnSpLocks/>
              </p:cNvCxnSpPr>
              <p:nvPr/>
            </p:nvCxnSpPr>
            <p:spPr>
              <a:xfrm>
                <a:off x="3306910" y="479307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54279DF-5D0B-4A74-9D9E-76A8A9C4447E}"/>
                  </a:ext>
                </a:extLst>
              </p:cNvPr>
              <p:cNvCxnSpPr>
                <a:cxnSpLocks/>
              </p:cNvCxnSpPr>
              <p:nvPr/>
            </p:nvCxnSpPr>
            <p:spPr>
              <a:xfrm>
                <a:off x="3306910" y="494777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5D3585F-2428-43CE-B020-DA6E153FB75E}"/>
                  </a:ext>
                </a:extLst>
              </p:cNvPr>
              <p:cNvCxnSpPr>
                <a:cxnSpLocks/>
              </p:cNvCxnSpPr>
              <p:nvPr/>
            </p:nvCxnSpPr>
            <p:spPr>
              <a:xfrm>
                <a:off x="3306910" y="5102473"/>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1C35ECC-28E2-47E3-A08B-9F95279AD749}"/>
                  </a:ext>
                </a:extLst>
              </p:cNvPr>
              <p:cNvCxnSpPr>
                <a:cxnSpLocks/>
              </p:cNvCxnSpPr>
              <p:nvPr/>
            </p:nvCxnSpPr>
            <p:spPr>
              <a:xfrm>
                <a:off x="3306910" y="5257171"/>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D30467C-A0CE-44A3-9B7F-A09539689246}"/>
                  </a:ext>
                </a:extLst>
              </p:cNvPr>
              <p:cNvCxnSpPr>
                <a:cxnSpLocks/>
              </p:cNvCxnSpPr>
              <p:nvPr/>
            </p:nvCxnSpPr>
            <p:spPr>
              <a:xfrm>
                <a:off x="3306910" y="5411869"/>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E67168C-E1D8-421D-A187-568B82D8326F}"/>
                  </a:ext>
                </a:extLst>
              </p:cNvPr>
              <p:cNvCxnSpPr>
                <a:cxnSpLocks/>
              </p:cNvCxnSpPr>
              <p:nvPr/>
            </p:nvCxnSpPr>
            <p:spPr>
              <a:xfrm>
                <a:off x="3306910" y="556656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5D36D-E35A-420D-9C44-B73BBC405A06}"/>
                  </a:ext>
                </a:extLst>
              </p:cNvPr>
              <p:cNvCxnSpPr>
                <a:cxnSpLocks/>
              </p:cNvCxnSpPr>
              <p:nvPr/>
            </p:nvCxnSpPr>
            <p:spPr>
              <a:xfrm>
                <a:off x="3306910" y="572126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3CA48B6-B6E7-4157-98B7-D76B5A888CA5}"/>
                  </a:ext>
                </a:extLst>
              </p:cNvPr>
              <p:cNvCxnSpPr>
                <a:cxnSpLocks/>
              </p:cNvCxnSpPr>
              <p:nvPr/>
            </p:nvCxnSpPr>
            <p:spPr>
              <a:xfrm>
                <a:off x="3306910" y="58759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CACA559-3E79-43CC-AE91-16B21052B26F}"/>
                  </a:ext>
                </a:extLst>
              </p:cNvPr>
              <p:cNvCxnSpPr>
                <a:cxnSpLocks/>
              </p:cNvCxnSpPr>
              <p:nvPr/>
            </p:nvCxnSpPr>
            <p:spPr>
              <a:xfrm>
                <a:off x="4070788" y="2627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8F4A8CA-7EDA-42CA-A820-FD329170BDD1}"/>
                  </a:ext>
                </a:extLst>
              </p:cNvPr>
              <p:cNvCxnSpPr>
                <a:cxnSpLocks/>
              </p:cNvCxnSpPr>
              <p:nvPr/>
            </p:nvCxnSpPr>
            <p:spPr>
              <a:xfrm>
                <a:off x="4070788" y="2779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85F83F4-C19C-4A15-BF97-71B3E8338FF2}"/>
                  </a:ext>
                </a:extLst>
              </p:cNvPr>
              <p:cNvCxnSpPr>
                <a:cxnSpLocks/>
              </p:cNvCxnSpPr>
              <p:nvPr/>
            </p:nvCxnSpPr>
            <p:spPr>
              <a:xfrm>
                <a:off x="4070788" y="2932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D938167-9E52-42DA-B2D3-5087A36C75B2}"/>
                  </a:ext>
                </a:extLst>
              </p:cNvPr>
              <p:cNvCxnSpPr>
                <a:cxnSpLocks/>
              </p:cNvCxnSpPr>
              <p:nvPr/>
            </p:nvCxnSpPr>
            <p:spPr>
              <a:xfrm>
                <a:off x="4070788" y="3084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FE29084-DA19-43FF-B5B0-8C13892F8E09}"/>
                  </a:ext>
                </a:extLst>
              </p:cNvPr>
              <p:cNvCxnSpPr>
                <a:cxnSpLocks/>
              </p:cNvCxnSpPr>
              <p:nvPr/>
            </p:nvCxnSpPr>
            <p:spPr>
              <a:xfrm>
                <a:off x="4070788" y="32369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DA79DA1-FD5A-446D-BFAA-3C1F2D2D9D74}"/>
                  </a:ext>
                </a:extLst>
              </p:cNvPr>
              <p:cNvCxnSpPr>
                <a:cxnSpLocks/>
              </p:cNvCxnSpPr>
              <p:nvPr/>
            </p:nvCxnSpPr>
            <p:spPr>
              <a:xfrm>
                <a:off x="4070788" y="33893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72D6EEF-821B-45E6-89A6-17C450227C55}"/>
                  </a:ext>
                </a:extLst>
              </p:cNvPr>
              <p:cNvCxnSpPr>
                <a:cxnSpLocks/>
              </p:cNvCxnSpPr>
              <p:nvPr/>
            </p:nvCxnSpPr>
            <p:spPr>
              <a:xfrm>
                <a:off x="4070788" y="35417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4ED04B7-D00C-4956-8A56-DDF40260F5B9}"/>
                  </a:ext>
                </a:extLst>
              </p:cNvPr>
              <p:cNvCxnSpPr>
                <a:cxnSpLocks/>
              </p:cNvCxnSpPr>
              <p:nvPr/>
            </p:nvCxnSpPr>
            <p:spPr>
              <a:xfrm>
                <a:off x="4070788" y="36941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1DE94F5-9BA7-416C-809D-490D9FDD6E3A}"/>
                  </a:ext>
                </a:extLst>
              </p:cNvPr>
              <p:cNvCxnSpPr>
                <a:cxnSpLocks/>
              </p:cNvCxnSpPr>
              <p:nvPr/>
            </p:nvCxnSpPr>
            <p:spPr>
              <a:xfrm>
                <a:off x="4070788" y="38465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1809DA9-E2E2-4043-8BC6-9E81ADAF01DC}"/>
                  </a:ext>
                </a:extLst>
              </p:cNvPr>
              <p:cNvCxnSpPr>
                <a:cxnSpLocks/>
              </p:cNvCxnSpPr>
              <p:nvPr/>
            </p:nvCxnSpPr>
            <p:spPr>
              <a:xfrm>
                <a:off x="4070788" y="39989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B821D62-0FF7-4939-B1FA-C9698D9F0AAC}"/>
                  </a:ext>
                </a:extLst>
              </p:cNvPr>
              <p:cNvCxnSpPr>
                <a:cxnSpLocks/>
              </p:cNvCxnSpPr>
              <p:nvPr/>
            </p:nvCxnSpPr>
            <p:spPr>
              <a:xfrm>
                <a:off x="4070788" y="4151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F9FB172-23E4-407D-80C2-57DBFC24318F}"/>
                  </a:ext>
                </a:extLst>
              </p:cNvPr>
              <p:cNvCxnSpPr>
                <a:cxnSpLocks/>
              </p:cNvCxnSpPr>
              <p:nvPr/>
            </p:nvCxnSpPr>
            <p:spPr>
              <a:xfrm>
                <a:off x="4070788" y="43279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21BF6EB-98EF-4C4C-B812-97B1900EBED0}"/>
                  </a:ext>
                </a:extLst>
              </p:cNvPr>
              <p:cNvCxnSpPr>
                <a:cxnSpLocks/>
              </p:cNvCxnSpPr>
              <p:nvPr/>
            </p:nvCxnSpPr>
            <p:spPr>
              <a:xfrm>
                <a:off x="4070788" y="44803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70E9157-4382-47EC-8D63-A4DEB3BB7513}"/>
                  </a:ext>
                </a:extLst>
              </p:cNvPr>
              <p:cNvCxnSpPr>
                <a:cxnSpLocks/>
              </p:cNvCxnSpPr>
              <p:nvPr/>
            </p:nvCxnSpPr>
            <p:spPr>
              <a:xfrm>
                <a:off x="4070788" y="46327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47B5167-871C-44F3-99E9-23DB205156CD}"/>
                  </a:ext>
                </a:extLst>
              </p:cNvPr>
              <p:cNvCxnSpPr>
                <a:cxnSpLocks/>
              </p:cNvCxnSpPr>
              <p:nvPr/>
            </p:nvCxnSpPr>
            <p:spPr>
              <a:xfrm>
                <a:off x="4070788" y="47851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8710DC8-725B-411C-9067-89FE615FF5F8}"/>
                  </a:ext>
                </a:extLst>
              </p:cNvPr>
              <p:cNvCxnSpPr>
                <a:cxnSpLocks/>
              </p:cNvCxnSpPr>
              <p:nvPr/>
            </p:nvCxnSpPr>
            <p:spPr>
              <a:xfrm>
                <a:off x="4070788" y="49375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50BD6DD-A17E-46D9-9E12-E9D8298C288B}"/>
                  </a:ext>
                </a:extLst>
              </p:cNvPr>
              <p:cNvCxnSpPr>
                <a:cxnSpLocks/>
              </p:cNvCxnSpPr>
              <p:nvPr/>
            </p:nvCxnSpPr>
            <p:spPr>
              <a:xfrm>
                <a:off x="4070788" y="50899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0C501E9-06C1-48B4-9924-4C0DEE502E80}"/>
                  </a:ext>
                </a:extLst>
              </p:cNvPr>
              <p:cNvCxnSpPr>
                <a:cxnSpLocks/>
              </p:cNvCxnSpPr>
              <p:nvPr/>
            </p:nvCxnSpPr>
            <p:spPr>
              <a:xfrm>
                <a:off x="4070788" y="52423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0DDCAC1-6FA0-48E6-8546-E50782409285}"/>
                  </a:ext>
                </a:extLst>
              </p:cNvPr>
              <p:cNvCxnSpPr>
                <a:cxnSpLocks/>
              </p:cNvCxnSpPr>
              <p:nvPr/>
            </p:nvCxnSpPr>
            <p:spPr>
              <a:xfrm>
                <a:off x="4070788" y="54187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CBA89FE-C3F9-4163-8CBC-7BC89734910E}"/>
                  </a:ext>
                </a:extLst>
              </p:cNvPr>
              <p:cNvCxnSpPr>
                <a:cxnSpLocks/>
              </p:cNvCxnSpPr>
              <p:nvPr/>
            </p:nvCxnSpPr>
            <p:spPr>
              <a:xfrm>
                <a:off x="4070788" y="55711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DEC5C65-12E3-43B0-B756-7F19BBE57F7E}"/>
                  </a:ext>
                </a:extLst>
              </p:cNvPr>
              <p:cNvCxnSpPr>
                <a:cxnSpLocks/>
              </p:cNvCxnSpPr>
              <p:nvPr/>
            </p:nvCxnSpPr>
            <p:spPr>
              <a:xfrm>
                <a:off x="4070788" y="57235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9F049F4-2055-47CB-9EE8-103FDC5FAA39}"/>
                  </a:ext>
                </a:extLst>
              </p:cNvPr>
              <p:cNvCxnSpPr>
                <a:cxnSpLocks/>
              </p:cNvCxnSpPr>
              <p:nvPr/>
            </p:nvCxnSpPr>
            <p:spPr>
              <a:xfrm>
                <a:off x="4070788" y="58759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07F71DD-D585-4C2A-8EFB-854E0A89C6D3}"/>
                  </a:ext>
                </a:extLst>
              </p:cNvPr>
              <p:cNvCxnSpPr>
                <a:cxnSpLocks/>
              </p:cNvCxnSpPr>
              <p:nvPr/>
            </p:nvCxnSpPr>
            <p:spPr>
              <a:xfrm>
                <a:off x="4834666" y="2627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1C2960F-8C59-413C-9AE2-46CB08375336}"/>
                  </a:ext>
                </a:extLst>
              </p:cNvPr>
              <p:cNvCxnSpPr>
                <a:cxnSpLocks/>
              </p:cNvCxnSpPr>
              <p:nvPr/>
            </p:nvCxnSpPr>
            <p:spPr>
              <a:xfrm>
                <a:off x="4834666" y="2779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E9ACE61-2DDB-4157-B0D4-1437B26414B7}"/>
                  </a:ext>
                </a:extLst>
              </p:cNvPr>
              <p:cNvCxnSpPr>
                <a:cxnSpLocks/>
              </p:cNvCxnSpPr>
              <p:nvPr/>
            </p:nvCxnSpPr>
            <p:spPr>
              <a:xfrm>
                <a:off x="4834666" y="2932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9A37A6C-E5F9-4556-974E-D6026C8ED777}"/>
                  </a:ext>
                </a:extLst>
              </p:cNvPr>
              <p:cNvCxnSpPr>
                <a:cxnSpLocks/>
              </p:cNvCxnSpPr>
              <p:nvPr/>
            </p:nvCxnSpPr>
            <p:spPr>
              <a:xfrm>
                <a:off x="4834666" y="30845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004EF15C-F542-479F-BE4D-1E9E513648E7}"/>
                  </a:ext>
                </a:extLst>
              </p:cNvPr>
              <p:cNvCxnSpPr>
                <a:cxnSpLocks/>
              </p:cNvCxnSpPr>
              <p:nvPr/>
            </p:nvCxnSpPr>
            <p:spPr>
              <a:xfrm>
                <a:off x="4834666" y="32369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7B847F0-6EC0-4CBF-8032-F689E51D1F36}"/>
                  </a:ext>
                </a:extLst>
              </p:cNvPr>
              <p:cNvCxnSpPr>
                <a:cxnSpLocks/>
              </p:cNvCxnSpPr>
              <p:nvPr/>
            </p:nvCxnSpPr>
            <p:spPr>
              <a:xfrm>
                <a:off x="4834666" y="33893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B198DB8C-ECF2-42E0-8981-CFF6B32DD2C6}"/>
                  </a:ext>
                </a:extLst>
              </p:cNvPr>
              <p:cNvCxnSpPr>
                <a:cxnSpLocks/>
              </p:cNvCxnSpPr>
              <p:nvPr/>
            </p:nvCxnSpPr>
            <p:spPr>
              <a:xfrm>
                <a:off x="4834666" y="35417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2DBCA6E-D6F1-4233-A109-9099D5FBE56D}"/>
                  </a:ext>
                </a:extLst>
              </p:cNvPr>
              <p:cNvCxnSpPr>
                <a:cxnSpLocks/>
              </p:cNvCxnSpPr>
              <p:nvPr/>
            </p:nvCxnSpPr>
            <p:spPr>
              <a:xfrm>
                <a:off x="4834666" y="36941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D8EDC2E-B05B-475A-88DB-3A2ACBB09388}"/>
                  </a:ext>
                </a:extLst>
              </p:cNvPr>
              <p:cNvCxnSpPr>
                <a:cxnSpLocks/>
              </p:cNvCxnSpPr>
              <p:nvPr/>
            </p:nvCxnSpPr>
            <p:spPr>
              <a:xfrm>
                <a:off x="4834666" y="38465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0502209-3F59-42E8-BA70-1AB5A370A590}"/>
                  </a:ext>
                </a:extLst>
              </p:cNvPr>
              <p:cNvCxnSpPr>
                <a:cxnSpLocks/>
              </p:cNvCxnSpPr>
              <p:nvPr/>
            </p:nvCxnSpPr>
            <p:spPr>
              <a:xfrm>
                <a:off x="4834666" y="39989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5C90634-AF5B-4AF7-949B-2D86D6D1E9F9}"/>
                  </a:ext>
                </a:extLst>
              </p:cNvPr>
              <p:cNvCxnSpPr>
                <a:cxnSpLocks/>
              </p:cNvCxnSpPr>
              <p:nvPr/>
            </p:nvCxnSpPr>
            <p:spPr>
              <a:xfrm>
                <a:off x="4834666" y="41755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D7E05E8-EC70-4730-97B9-7D8F9F652FC1}"/>
                  </a:ext>
                </a:extLst>
              </p:cNvPr>
              <p:cNvCxnSpPr>
                <a:cxnSpLocks/>
              </p:cNvCxnSpPr>
              <p:nvPr/>
            </p:nvCxnSpPr>
            <p:spPr>
              <a:xfrm>
                <a:off x="4834666" y="43279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09BCBACE-FDF0-44A7-9379-BCD6CB07200A}"/>
                  </a:ext>
                </a:extLst>
              </p:cNvPr>
              <p:cNvCxnSpPr>
                <a:cxnSpLocks/>
              </p:cNvCxnSpPr>
              <p:nvPr/>
            </p:nvCxnSpPr>
            <p:spPr>
              <a:xfrm>
                <a:off x="4834666" y="44803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A5FC117-7D9F-4439-BE05-E1790CBE7263}"/>
                  </a:ext>
                </a:extLst>
              </p:cNvPr>
              <p:cNvCxnSpPr>
                <a:cxnSpLocks/>
              </p:cNvCxnSpPr>
              <p:nvPr/>
            </p:nvCxnSpPr>
            <p:spPr>
              <a:xfrm>
                <a:off x="4834666" y="46327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67C8679-110D-42AC-A0A9-D6E34000D717}"/>
                  </a:ext>
                </a:extLst>
              </p:cNvPr>
              <p:cNvCxnSpPr>
                <a:cxnSpLocks/>
              </p:cNvCxnSpPr>
              <p:nvPr/>
            </p:nvCxnSpPr>
            <p:spPr>
              <a:xfrm>
                <a:off x="4834666" y="47851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6367368-CAD4-4D49-8891-AAF35091FC9E}"/>
                  </a:ext>
                </a:extLst>
              </p:cNvPr>
              <p:cNvCxnSpPr>
                <a:cxnSpLocks/>
              </p:cNvCxnSpPr>
              <p:nvPr/>
            </p:nvCxnSpPr>
            <p:spPr>
              <a:xfrm>
                <a:off x="4834666" y="49375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42FFADB-E4BB-4526-A9B8-92C1258A1615}"/>
                  </a:ext>
                </a:extLst>
              </p:cNvPr>
              <p:cNvCxnSpPr>
                <a:cxnSpLocks/>
              </p:cNvCxnSpPr>
              <p:nvPr/>
            </p:nvCxnSpPr>
            <p:spPr>
              <a:xfrm>
                <a:off x="4834666" y="50899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266202D-AABA-469B-9F68-EEC94196908E}"/>
                  </a:ext>
                </a:extLst>
              </p:cNvPr>
              <p:cNvCxnSpPr>
                <a:cxnSpLocks/>
              </p:cNvCxnSpPr>
              <p:nvPr/>
            </p:nvCxnSpPr>
            <p:spPr>
              <a:xfrm>
                <a:off x="4834666" y="52663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2CD1ECA-ADAF-40F3-A328-F246FC4FBF1A}"/>
                  </a:ext>
                </a:extLst>
              </p:cNvPr>
              <p:cNvCxnSpPr>
                <a:cxnSpLocks/>
              </p:cNvCxnSpPr>
              <p:nvPr/>
            </p:nvCxnSpPr>
            <p:spPr>
              <a:xfrm>
                <a:off x="4834666" y="54187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9073516-F385-4F2B-8B6A-8C45D178B62D}"/>
                  </a:ext>
                </a:extLst>
              </p:cNvPr>
              <p:cNvCxnSpPr>
                <a:cxnSpLocks/>
              </p:cNvCxnSpPr>
              <p:nvPr/>
            </p:nvCxnSpPr>
            <p:spPr>
              <a:xfrm>
                <a:off x="4834666" y="55711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8B5D1F2-9046-4DC8-A8F3-A67AF51CA7B4}"/>
                  </a:ext>
                </a:extLst>
              </p:cNvPr>
              <p:cNvCxnSpPr>
                <a:cxnSpLocks/>
              </p:cNvCxnSpPr>
              <p:nvPr/>
            </p:nvCxnSpPr>
            <p:spPr>
              <a:xfrm>
                <a:off x="4834666" y="57235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378D13D-084E-4F26-BD37-D60E03135D76}"/>
                  </a:ext>
                </a:extLst>
              </p:cNvPr>
              <p:cNvCxnSpPr>
                <a:cxnSpLocks/>
              </p:cNvCxnSpPr>
              <p:nvPr/>
            </p:nvCxnSpPr>
            <p:spPr>
              <a:xfrm>
                <a:off x="4834666" y="5875970"/>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F8017FD-B4A5-482C-AC2F-3FFD378C9BE1}"/>
                  </a:ext>
                </a:extLst>
              </p:cNvPr>
              <p:cNvCxnSpPr>
                <a:cxnSpLocks/>
              </p:cNvCxnSpPr>
              <p:nvPr/>
            </p:nvCxnSpPr>
            <p:spPr>
              <a:xfrm>
                <a:off x="5598544" y="26273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835E9EE-4932-4183-AC9B-0EBE1CF5539F}"/>
                  </a:ext>
                </a:extLst>
              </p:cNvPr>
              <p:cNvCxnSpPr>
                <a:cxnSpLocks/>
              </p:cNvCxnSpPr>
              <p:nvPr/>
            </p:nvCxnSpPr>
            <p:spPr>
              <a:xfrm>
                <a:off x="5598544" y="27797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F31B55C8-50E4-4B12-BB10-20C9675204D1}"/>
                  </a:ext>
                </a:extLst>
              </p:cNvPr>
              <p:cNvCxnSpPr>
                <a:cxnSpLocks/>
              </p:cNvCxnSpPr>
              <p:nvPr/>
            </p:nvCxnSpPr>
            <p:spPr>
              <a:xfrm>
                <a:off x="5598544" y="29321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41B4030-F121-4A8D-A308-2E45C7C06205}"/>
                  </a:ext>
                </a:extLst>
              </p:cNvPr>
              <p:cNvCxnSpPr>
                <a:cxnSpLocks/>
              </p:cNvCxnSpPr>
              <p:nvPr/>
            </p:nvCxnSpPr>
            <p:spPr>
              <a:xfrm>
                <a:off x="5598544" y="30845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BF87F2C-3F16-4793-ABC2-75AA1803FFF6}"/>
                  </a:ext>
                </a:extLst>
              </p:cNvPr>
              <p:cNvCxnSpPr>
                <a:cxnSpLocks/>
              </p:cNvCxnSpPr>
              <p:nvPr/>
            </p:nvCxnSpPr>
            <p:spPr>
              <a:xfrm>
                <a:off x="5598544" y="32369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27B6F3B-C33D-43BF-A96E-C498330D313A}"/>
                  </a:ext>
                </a:extLst>
              </p:cNvPr>
              <p:cNvCxnSpPr>
                <a:cxnSpLocks/>
              </p:cNvCxnSpPr>
              <p:nvPr/>
            </p:nvCxnSpPr>
            <p:spPr>
              <a:xfrm>
                <a:off x="5598544" y="3389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6272318-1A58-4ECF-8937-A7CDB420B5F7}"/>
                  </a:ext>
                </a:extLst>
              </p:cNvPr>
              <p:cNvCxnSpPr>
                <a:cxnSpLocks/>
              </p:cNvCxnSpPr>
              <p:nvPr/>
            </p:nvCxnSpPr>
            <p:spPr>
              <a:xfrm>
                <a:off x="5598544" y="3541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36E725F-C10C-4438-835C-4801E995A437}"/>
                  </a:ext>
                </a:extLst>
              </p:cNvPr>
              <p:cNvCxnSpPr>
                <a:cxnSpLocks/>
              </p:cNvCxnSpPr>
              <p:nvPr/>
            </p:nvCxnSpPr>
            <p:spPr>
              <a:xfrm>
                <a:off x="5598544" y="3694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3103FD5-F49F-4C17-B91A-A90DAD88ED7D}"/>
                  </a:ext>
                </a:extLst>
              </p:cNvPr>
              <p:cNvCxnSpPr>
                <a:cxnSpLocks/>
              </p:cNvCxnSpPr>
              <p:nvPr/>
            </p:nvCxnSpPr>
            <p:spPr>
              <a:xfrm>
                <a:off x="5598544" y="3846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1D18D33-4D0C-4288-879C-EDBED58E8DAF}"/>
                  </a:ext>
                </a:extLst>
              </p:cNvPr>
              <p:cNvCxnSpPr>
                <a:cxnSpLocks/>
              </p:cNvCxnSpPr>
              <p:nvPr/>
            </p:nvCxnSpPr>
            <p:spPr>
              <a:xfrm>
                <a:off x="5598544" y="40231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007C08B-3D35-4E14-B212-B97FF5E90061}"/>
                  </a:ext>
                </a:extLst>
              </p:cNvPr>
              <p:cNvCxnSpPr>
                <a:cxnSpLocks/>
              </p:cNvCxnSpPr>
              <p:nvPr/>
            </p:nvCxnSpPr>
            <p:spPr>
              <a:xfrm>
                <a:off x="5598544" y="41755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D498AB8-EA85-4136-86BA-871A2B7ADC5E}"/>
                  </a:ext>
                </a:extLst>
              </p:cNvPr>
              <p:cNvCxnSpPr>
                <a:cxnSpLocks/>
              </p:cNvCxnSpPr>
              <p:nvPr/>
            </p:nvCxnSpPr>
            <p:spPr>
              <a:xfrm>
                <a:off x="5598544" y="43279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B8F484C-8B10-47B6-9CBB-57C3A22EDD3F}"/>
                  </a:ext>
                </a:extLst>
              </p:cNvPr>
              <p:cNvCxnSpPr>
                <a:cxnSpLocks/>
              </p:cNvCxnSpPr>
              <p:nvPr/>
            </p:nvCxnSpPr>
            <p:spPr>
              <a:xfrm>
                <a:off x="5598544" y="44803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B394277-D64D-461E-B2E5-A00F25F11635}"/>
                  </a:ext>
                </a:extLst>
              </p:cNvPr>
              <p:cNvCxnSpPr>
                <a:cxnSpLocks/>
              </p:cNvCxnSpPr>
              <p:nvPr/>
            </p:nvCxnSpPr>
            <p:spPr>
              <a:xfrm>
                <a:off x="5598544" y="46327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C67D5E92-416B-4E36-9582-B8CC360C373A}"/>
                  </a:ext>
                </a:extLst>
              </p:cNvPr>
              <p:cNvCxnSpPr>
                <a:cxnSpLocks/>
              </p:cNvCxnSpPr>
              <p:nvPr/>
            </p:nvCxnSpPr>
            <p:spPr>
              <a:xfrm>
                <a:off x="5598544" y="47851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70DD8D6-0D71-41E7-AFB1-DD1D0941FDC8}"/>
                  </a:ext>
                </a:extLst>
              </p:cNvPr>
              <p:cNvCxnSpPr>
                <a:cxnSpLocks/>
              </p:cNvCxnSpPr>
              <p:nvPr/>
            </p:nvCxnSpPr>
            <p:spPr>
              <a:xfrm>
                <a:off x="5598544" y="49375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9DB691E6-5E07-48C6-9ED6-A1B95D1A63A2}"/>
                  </a:ext>
                </a:extLst>
              </p:cNvPr>
              <p:cNvCxnSpPr>
                <a:cxnSpLocks/>
              </p:cNvCxnSpPr>
              <p:nvPr/>
            </p:nvCxnSpPr>
            <p:spPr>
              <a:xfrm>
                <a:off x="5598544" y="51139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917DAED-D57B-44F1-993C-47FC3D9A6FAF}"/>
                  </a:ext>
                </a:extLst>
              </p:cNvPr>
              <p:cNvCxnSpPr>
                <a:cxnSpLocks/>
              </p:cNvCxnSpPr>
              <p:nvPr/>
            </p:nvCxnSpPr>
            <p:spPr>
              <a:xfrm>
                <a:off x="5598544" y="52663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77DB499-74E9-43A7-81FC-FA8804D28DCD}"/>
                  </a:ext>
                </a:extLst>
              </p:cNvPr>
              <p:cNvCxnSpPr>
                <a:cxnSpLocks/>
              </p:cNvCxnSpPr>
              <p:nvPr/>
            </p:nvCxnSpPr>
            <p:spPr>
              <a:xfrm>
                <a:off x="5598544" y="54187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1D004FE-D37B-4906-9D32-2D6BCAE527FF}"/>
                  </a:ext>
                </a:extLst>
              </p:cNvPr>
              <p:cNvCxnSpPr>
                <a:cxnSpLocks/>
              </p:cNvCxnSpPr>
              <p:nvPr/>
            </p:nvCxnSpPr>
            <p:spPr>
              <a:xfrm>
                <a:off x="5598544" y="55711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0C8A32F9-9248-4D4A-BD08-95A05EA1CC6F}"/>
                  </a:ext>
                </a:extLst>
              </p:cNvPr>
              <p:cNvCxnSpPr>
                <a:cxnSpLocks/>
              </p:cNvCxnSpPr>
              <p:nvPr/>
            </p:nvCxnSpPr>
            <p:spPr>
              <a:xfrm>
                <a:off x="5598544" y="5723570"/>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71A5648-82C8-4B82-8B7C-2735766CEFF0}"/>
                  </a:ext>
                </a:extLst>
              </p:cNvPr>
              <p:cNvCxnSpPr>
                <a:cxnSpLocks/>
              </p:cNvCxnSpPr>
              <p:nvPr/>
            </p:nvCxnSpPr>
            <p:spPr>
              <a:xfrm>
                <a:off x="5598544" y="5875970"/>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5C54212-7325-42AA-859B-397D2677BE68}"/>
                  </a:ext>
                </a:extLst>
              </p:cNvPr>
              <p:cNvCxnSpPr>
                <a:cxnSpLocks/>
              </p:cNvCxnSpPr>
              <p:nvPr/>
            </p:nvCxnSpPr>
            <p:spPr>
              <a:xfrm>
                <a:off x="6362422" y="2627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DE3BC89-87C0-4632-93FE-09C3196BFF00}"/>
                  </a:ext>
                </a:extLst>
              </p:cNvPr>
              <p:cNvCxnSpPr>
                <a:cxnSpLocks/>
              </p:cNvCxnSpPr>
              <p:nvPr/>
            </p:nvCxnSpPr>
            <p:spPr>
              <a:xfrm>
                <a:off x="6362422" y="27797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C59A306-2CCC-4489-877F-FC20B4F71041}"/>
                  </a:ext>
                </a:extLst>
              </p:cNvPr>
              <p:cNvCxnSpPr>
                <a:cxnSpLocks/>
              </p:cNvCxnSpPr>
              <p:nvPr/>
            </p:nvCxnSpPr>
            <p:spPr>
              <a:xfrm>
                <a:off x="6362422" y="29321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C165E40-F230-4FD6-B8F6-E0FAB3CA1033}"/>
                  </a:ext>
                </a:extLst>
              </p:cNvPr>
              <p:cNvCxnSpPr>
                <a:cxnSpLocks/>
              </p:cNvCxnSpPr>
              <p:nvPr/>
            </p:nvCxnSpPr>
            <p:spPr>
              <a:xfrm>
                <a:off x="6362422" y="30845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3609AE1-3839-4567-B8CC-A1F816B1B0D7}"/>
                  </a:ext>
                </a:extLst>
              </p:cNvPr>
              <p:cNvCxnSpPr>
                <a:cxnSpLocks/>
              </p:cNvCxnSpPr>
              <p:nvPr/>
            </p:nvCxnSpPr>
            <p:spPr>
              <a:xfrm>
                <a:off x="6362422" y="32369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D129DEF0-3035-4889-9760-B6BC14D435AE}"/>
                  </a:ext>
                </a:extLst>
              </p:cNvPr>
              <p:cNvCxnSpPr>
                <a:cxnSpLocks/>
              </p:cNvCxnSpPr>
              <p:nvPr/>
            </p:nvCxnSpPr>
            <p:spPr>
              <a:xfrm>
                <a:off x="6362422" y="3389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016F09E-D409-4E99-8412-520CA5BFFFE0}"/>
                  </a:ext>
                </a:extLst>
              </p:cNvPr>
              <p:cNvCxnSpPr>
                <a:cxnSpLocks/>
              </p:cNvCxnSpPr>
              <p:nvPr/>
            </p:nvCxnSpPr>
            <p:spPr>
              <a:xfrm>
                <a:off x="6362422" y="3541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2501DF4-7E8B-4784-B4DF-56DC5BEC250B}"/>
                  </a:ext>
                </a:extLst>
              </p:cNvPr>
              <p:cNvCxnSpPr>
                <a:cxnSpLocks/>
              </p:cNvCxnSpPr>
              <p:nvPr/>
            </p:nvCxnSpPr>
            <p:spPr>
              <a:xfrm>
                <a:off x="6362422" y="3694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943486A-A233-45F4-AFB7-BCED3D203B93}"/>
                  </a:ext>
                </a:extLst>
              </p:cNvPr>
              <p:cNvCxnSpPr>
                <a:cxnSpLocks/>
              </p:cNvCxnSpPr>
              <p:nvPr/>
            </p:nvCxnSpPr>
            <p:spPr>
              <a:xfrm>
                <a:off x="6362422" y="38707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CE7C0B3-74C9-428C-BAF6-8ECD60B2F50A}"/>
                  </a:ext>
                </a:extLst>
              </p:cNvPr>
              <p:cNvCxnSpPr>
                <a:cxnSpLocks/>
              </p:cNvCxnSpPr>
              <p:nvPr/>
            </p:nvCxnSpPr>
            <p:spPr>
              <a:xfrm>
                <a:off x="6362422" y="40231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A6B51A2D-0087-43E1-90A0-4A438857A116}"/>
                  </a:ext>
                </a:extLst>
              </p:cNvPr>
              <p:cNvCxnSpPr>
                <a:cxnSpLocks/>
              </p:cNvCxnSpPr>
              <p:nvPr/>
            </p:nvCxnSpPr>
            <p:spPr>
              <a:xfrm>
                <a:off x="6362422" y="41755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08C2162C-8E9E-4850-AD2D-15264A4995D5}"/>
                  </a:ext>
                </a:extLst>
              </p:cNvPr>
              <p:cNvCxnSpPr>
                <a:cxnSpLocks/>
              </p:cNvCxnSpPr>
              <p:nvPr/>
            </p:nvCxnSpPr>
            <p:spPr>
              <a:xfrm>
                <a:off x="6362422" y="43279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06F98AEE-47D9-4D27-A36B-EC0708EDBAFC}"/>
                  </a:ext>
                </a:extLst>
              </p:cNvPr>
              <p:cNvCxnSpPr>
                <a:cxnSpLocks/>
              </p:cNvCxnSpPr>
              <p:nvPr/>
            </p:nvCxnSpPr>
            <p:spPr>
              <a:xfrm>
                <a:off x="6362422" y="44803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482E916D-ED8D-486A-B3EB-5FF43E1B8F46}"/>
                  </a:ext>
                </a:extLst>
              </p:cNvPr>
              <p:cNvCxnSpPr>
                <a:cxnSpLocks/>
              </p:cNvCxnSpPr>
              <p:nvPr/>
            </p:nvCxnSpPr>
            <p:spPr>
              <a:xfrm>
                <a:off x="6362422" y="46327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99C30F4-050F-468C-9B3B-E4EE52DCB2F6}"/>
                  </a:ext>
                </a:extLst>
              </p:cNvPr>
              <p:cNvCxnSpPr>
                <a:cxnSpLocks/>
              </p:cNvCxnSpPr>
              <p:nvPr/>
            </p:nvCxnSpPr>
            <p:spPr>
              <a:xfrm>
                <a:off x="6362422" y="47851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809CA9B-B960-468F-AE28-40FB2A9A96E7}"/>
                  </a:ext>
                </a:extLst>
              </p:cNvPr>
              <p:cNvCxnSpPr>
                <a:cxnSpLocks/>
              </p:cNvCxnSpPr>
              <p:nvPr/>
            </p:nvCxnSpPr>
            <p:spPr>
              <a:xfrm>
                <a:off x="6362422" y="49615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16FBAF88-838A-4F6A-9489-AA4AC85DC7D5}"/>
                  </a:ext>
                </a:extLst>
              </p:cNvPr>
              <p:cNvCxnSpPr>
                <a:cxnSpLocks/>
              </p:cNvCxnSpPr>
              <p:nvPr/>
            </p:nvCxnSpPr>
            <p:spPr>
              <a:xfrm>
                <a:off x="6362422" y="51139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15F69B5-36DF-4CEF-ADED-3E0BA7EFED21}"/>
                  </a:ext>
                </a:extLst>
              </p:cNvPr>
              <p:cNvCxnSpPr>
                <a:cxnSpLocks/>
              </p:cNvCxnSpPr>
              <p:nvPr/>
            </p:nvCxnSpPr>
            <p:spPr>
              <a:xfrm>
                <a:off x="6362422" y="52663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A6A7C1C9-D1AA-4F58-A258-E853C0D4541B}"/>
                  </a:ext>
                </a:extLst>
              </p:cNvPr>
              <p:cNvCxnSpPr>
                <a:cxnSpLocks/>
              </p:cNvCxnSpPr>
              <p:nvPr/>
            </p:nvCxnSpPr>
            <p:spPr>
              <a:xfrm>
                <a:off x="6362422" y="54187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4E423448-7890-4ABC-AD36-C02578C07F38}"/>
                  </a:ext>
                </a:extLst>
              </p:cNvPr>
              <p:cNvCxnSpPr>
                <a:cxnSpLocks/>
              </p:cNvCxnSpPr>
              <p:nvPr/>
            </p:nvCxnSpPr>
            <p:spPr>
              <a:xfrm>
                <a:off x="6362422" y="5571170"/>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AA59E42-C957-45A1-B66E-D5E7E76C63FD}"/>
                  </a:ext>
                </a:extLst>
              </p:cNvPr>
              <p:cNvCxnSpPr>
                <a:cxnSpLocks/>
              </p:cNvCxnSpPr>
              <p:nvPr/>
            </p:nvCxnSpPr>
            <p:spPr>
              <a:xfrm>
                <a:off x="6362422" y="5723570"/>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43764128-7C63-4CA8-BDB8-CDF6FB656978}"/>
                  </a:ext>
                </a:extLst>
              </p:cNvPr>
              <p:cNvCxnSpPr>
                <a:cxnSpLocks/>
              </p:cNvCxnSpPr>
              <p:nvPr/>
            </p:nvCxnSpPr>
            <p:spPr>
              <a:xfrm>
                <a:off x="6362422" y="5875970"/>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0B362B7A-B33D-4E82-BBE0-7FC7511043DE}"/>
                  </a:ext>
                </a:extLst>
              </p:cNvPr>
              <p:cNvCxnSpPr>
                <a:cxnSpLocks/>
              </p:cNvCxnSpPr>
              <p:nvPr/>
            </p:nvCxnSpPr>
            <p:spPr>
              <a:xfrm>
                <a:off x="7126300" y="26273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4312A49A-F95E-4722-ABCD-33F8D801BF2C}"/>
                  </a:ext>
                </a:extLst>
              </p:cNvPr>
              <p:cNvCxnSpPr>
                <a:cxnSpLocks/>
              </p:cNvCxnSpPr>
              <p:nvPr/>
            </p:nvCxnSpPr>
            <p:spPr>
              <a:xfrm>
                <a:off x="7126300" y="27797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D1310237-CCD4-4927-8238-A80BA861CF81}"/>
                  </a:ext>
                </a:extLst>
              </p:cNvPr>
              <p:cNvCxnSpPr>
                <a:cxnSpLocks/>
              </p:cNvCxnSpPr>
              <p:nvPr/>
            </p:nvCxnSpPr>
            <p:spPr>
              <a:xfrm>
                <a:off x="7126300" y="29321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F2D1D38-5186-4D1A-A734-F466BA9FABEE}"/>
                  </a:ext>
                </a:extLst>
              </p:cNvPr>
              <p:cNvCxnSpPr>
                <a:cxnSpLocks/>
              </p:cNvCxnSpPr>
              <p:nvPr/>
            </p:nvCxnSpPr>
            <p:spPr>
              <a:xfrm>
                <a:off x="7126300" y="30845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16BC457-794E-4AAF-8F65-95609C1BA213}"/>
                  </a:ext>
                </a:extLst>
              </p:cNvPr>
              <p:cNvCxnSpPr>
                <a:cxnSpLocks/>
              </p:cNvCxnSpPr>
              <p:nvPr/>
            </p:nvCxnSpPr>
            <p:spPr>
              <a:xfrm>
                <a:off x="7126300" y="32369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021B4F4F-7FE2-4475-A334-008756B08D0B}"/>
                  </a:ext>
                </a:extLst>
              </p:cNvPr>
              <p:cNvCxnSpPr>
                <a:cxnSpLocks/>
              </p:cNvCxnSpPr>
              <p:nvPr/>
            </p:nvCxnSpPr>
            <p:spPr>
              <a:xfrm>
                <a:off x="7126300" y="33893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70A47974-E7A4-4448-8BCC-7DBEC8BDED0D}"/>
                  </a:ext>
                </a:extLst>
              </p:cNvPr>
              <p:cNvCxnSpPr>
                <a:cxnSpLocks/>
              </p:cNvCxnSpPr>
              <p:nvPr/>
            </p:nvCxnSpPr>
            <p:spPr>
              <a:xfrm>
                <a:off x="7126300" y="35417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ACE58350-147E-4E6E-9B2A-842B06581AFE}"/>
                  </a:ext>
                </a:extLst>
              </p:cNvPr>
              <p:cNvCxnSpPr>
                <a:cxnSpLocks/>
              </p:cNvCxnSpPr>
              <p:nvPr/>
            </p:nvCxnSpPr>
            <p:spPr>
              <a:xfrm>
                <a:off x="7126300" y="36941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62FC3849-5E71-4933-AC1C-A403ED9C5815}"/>
                  </a:ext>
                </a:extLst>
              </p:cNvPr>
              <p:cNvCxnSpPr>
                <a:cxnSpLocks/>
              </p:cNvCxnSpPr>
              <p:nvPr/>
            </p:nvCxnSpPr>
            <p:spPr>
              <a:xfrm>
                <a:off x="7126300" y="38465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53E7432-41D8-4C45-A26E-09A4B0AA1518}"/>
                  </a:ext>
                </a:extLst>
              </p:cNvPr>
              <p:cNvCxnSpPr>
                <a:cxnSpLocks/>
              </p:cNvCxnSpPr>
              <p:nvPr/>
            </p:nvCxnSpPr>
            <p:spPr>
              <a:xfrm>
                <a:off x="7126300" y="39989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1E390EA-384C-4D23-B8E6-C797362C4ABD}"/>
                  </a:ext>
                </a:extLst>
              </p:cNvPr>
              <p:cNvCxnSpPr>
                <a:cxnSpLocks/>
              </p:cNvCxnSpPr>
              <p:nvPr/>
            </p:nvCxnSpPr>
            <p:spPr>
              <a:xfrm>
                <a:off x="7126300" y="4151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4AD93BB-A122-4133-9B3C-313E4D1A38CE}"/>
                  </a:ext>
                </a:extLst>
              </p:cNvPr>
              <p:cNvCxnSpPr>
                <a:cxnSpLocks/>
              </p:cNvCxnSpPr>
              <p:nvPr/>
            </p:nvCxnSpPr>
            <p:spPr>
              <a:xfrm>
                <a:off x="7126300" y="4303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481C0A17-F224-4332-AED1-4E563FAA2E9E}"/>
                  </a:ext>
                </a:extLst>
              </p:cNvPr>
              <p:cNvCxnSpPr>
                <a:cxnSpLocks/>
              </p:cNvCxnSpPr>
              <p:nvPr/>
            </p:nvCxnSpPr>
            <p:spPr>
              <a:xfrm>
                <a:off x="7126300" y="4456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7503CE2-CE13-467B-9D2C-741469B4B7BC}"/>
                  </a:ext>
                </a:extLst>
              </p:cNvPr>
              <p:cNvCxnSpPr>
                <a:cxnSpLocks/>
              </p:cNvCxnSpPr>
              <p:nvPr/>
            </p:nvCxnSpPr>
            <p:spPr>
              <a:xfrm>
                <a:off x="7126300" y="4608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DC136CB0-C422-4E69-B450-9FB99C03CDCA}"/>
                  </a:ext>
                </a:extLst>
              </p:cNvPr>
              <p:cNvCxnSpPr>
                <a:cxnSpLocks/>
              </p:cNvCxnSpPr>
              <p:nvPr/>
            </p:nvCxnSpPr>
            <p:spPr>
              <a:xfrm>
                <a:off x="7126300" y="47851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871279A-A6A2-46F8-95D8-3F316ED16424}"/>
                  </a:ext>
                </a:extLst>
              </p:cNvPr>
              <p:cNvCxnSpPr>
                <a:cxnSpLocks/>
              </p:cNvCxnSpPr>
              <p:nvPr/>
            </p:nvCxnSpPr>
            <p:spPr>
              <a:xfrm>
                <a:off x="7126300" y="49375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4F08A7BD-80E4-4831-8662-EE0E24763A1D}"/>
                  </a:ext>
                </a:extLst>
              </p:cNvPr>
              <p:cNvCxnSpPr>
                <a:cxnSpLocks/>
              </p:cNvCxnSpPr>
              <p:nvPr/>
            </p:nvCxnSpPr>
            <p:spPr>
              <a:xfrm>
                <a:off x="7126300" y="50899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7A7F4089-700F-4770-B529-8D8C4DA0D2A8}"/>
                  </a:ext>
                </a:extLst>
              </p:cNvPr>
              <p:cNvCxnSpPr>
                <a:cxnSpLocks/>
              </p:cNvCxnSpPr>
              <p:nvPr/>
            </p:nvCxnSpPr>
            <p:spPr>
              <a:xfrm>
                <a:off x="7126300" y="52423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73769221-1761-47A0-B212-6E3EFA19E43F}"/>
                  </a:ext>
                </a:extLst>
              </p:cNvPr>
              <p:cNvCxnSpPr>
                <a:cxnSpLocks/>
              </p:cNvCxnSpPr>
              <p:nvPr/>
            </p:nvCxnSpPr>
            <p:spPr>
              <a:xfrm>
                <a:off x="7126300" y="53947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BC7A3F86-C0C3-4A0B-9F45-8BD088A8F8B3}"/>
                  </a:ext>
                </a:extLst>
              </p:cNvPr>
              <p:cNvCxnSpPr>
                <a:cxnSpLocks/>
              </p:cNvCxnSpPr>
              <p:nvPr/>
            </p:nvCxnSpPr>
            <p:spPr>
              <a:xfrm>
                <a:off x="7126300" y="55471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C3EC98B0-F6C0-4D1A-8E12-C44D696F2802}"/>
                  </a:ext>
                </a:extLst>
              </p:cNvPr>
              <p:cNvCxnSpPr>
                <a:cxnSpLocks/>
              </p:cNvCxnSpPr>
              <p:nvPr/>
            </p:nvCxnSpPr>
            <p:spPr>
              <a:xfrm>
                <a:off x="7126300" y="56995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5D77B6EA-541D-4472-A1B0-084A49153D30}"/>
                  </a:ext>
                </a:extLst>
              </p:cNvPr>
              <p:cNvCxnSpPr>
                <a:cxnSpLocks/>
              </p:cNvCxnSpPr>
              <p:nvPr/>
            </p:nvCxnSpPr>
            <p:spPr>
              <a:xfrm>
                <a:off x="7126300" y="58759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63CAC046-D471-4993-9814-DBEB7494DB85}"/>
                  </a:ext>
                </a:extLst>
              </p:cNvPr>
              <p:cNvCxnSpPr>
                <a:cxnSpLocks/>
              </p:cNvCxnSpPr>
              <p:nvPr/>
            </p:nvCxnSpPr>
            <p:spPr>
              <a:xfrm>
                <a:off x="7890178" y="26273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89896AE9-4BD4-45D4-B3B4-29B05F25530C}"/>
                  </a:ext>
                </a:extLst>
              </p:cNvPr>
              <p:cNvCxnSpPr>
                <a:cxnSpLocks/>
              </p:cNvCxnSpPr>
              <p:nvPr/>
            </p:nvCxnSpPr>
            <p:spPr>
              <a:xfrm>
                <a:off x="7890178" y="27797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ADD99DD-BF4A-4A5C-9F92-AFB96D52FC3D}"/>
                  </a:ext>
                </a:extLst>
              </p:cNvPr>
              <p:cNvCxnSpPr>
                <a:cxnSpLocks/>
              </p:cNvCxnSpPr>
              <p:nvPr/>
            </p:nvCxnSpPr>
            <p:spPr>
              <a:xfrm>
                <a:off x="7890178" y="29321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4A955B65-CB80-4EAC-A998-1A10332CE34C}"/>
                  </a:ext>
                </a:extLst>
              </p:cNvPr>
              <p:cNvCxnSpPr>
                <a:cxnSpLocks/>
              </p:cNvCxnSpPr>
              <p:nvPr/>
            </p:nvCxnSpPr>
            <p:spPr>
              <a:xfrm>
                <a:off x="7890178" y="30845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E6F631F-436C-4F31-B0DE-5F558C868F8C}"/>
                  </a:ext>
                </a:extLst>
              </p:cNvPr>
              <p:cNvCxnSpPr>
                <a:cxnSpLocks/>
              </p:cNvCxnSpPr>
              <p:nvPr/>
            </p:nvCxnSpPr>
            <p:spPr>
              <a:xfrm>
                <a:off x="7890178" y="32369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CB6F1DC0-B0F9-4790-A966-879A47B31BD5}"/>
                  </a:ext>
                </a:extLst>
              </p:cNvPr>
              <p:cNvCxnSpPr>
                <a:cxnSpLocks/>
              </p:cNvCxnSpPr>
              <p:nvPr/>
            </p:nvCxnSpPr>
            <p:spPr>
              <a:xfrm>
                <a:off x="7890178" y="3389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AE814BD2-7486-4A38-8AC6-FEA5EEB972FF}"/>
                  </a:ext>
                </a:extLst>
              </p:cNvPr>
              <p:cNvCxnSpPr>
                <a:cxnSpLocks/>
              </p:cNvCxnSpPr>
              <p:nvPr/>
            </p:nvCxnSpPr>
            <p:spPr>
              <a:xfrm>
                <a:off x="7890178" y="35417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5784D129-439E-4E14-B7B0-22D7AD2DF126}"/>
                  </a:ext>
                </a:extLst>
              </p:cNvPr>
              <p:cNvCxnSpPr>
                <a:cxnSpLocks/>
              </p:cNvCxnSpPr>
              <p:nvPr/>
            </p:nvCxnSpPr>
            <p:spPr>
              <a:xfrm>
                <a:off x="7890178" y="36941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817DF55F-E486-46A1-B7C2-3A2220161F34}"/>
                  </a:ext>
                </a:extLst>
              </p:cNvPr>
              <p:cNvCxnSpPr>
                <a:cxnSpLocks/>
              </p:cNvCxnSpPr>
              <p:nvPr/>
            </p:nvCxnSpPr>
            <p:spPr>
              <a:xfrm>
                <a:off x="7890178" y="38465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C5CC7D09-2FBA-4BBF-A9B3-5BDC111F20E3}"/>
                  </a:ext>
                </a:extLst>
              </p:cNvPr>
              <p:cNvCxnSpPr>
                <a:cxnSpLocks/>
              </p:cNvCxnSpPr>
              <p:nvPr/>
            </p:nvCxnSpPr>
            <p:spPr>
              <a:xfrm>
                <a:off x="7890178" y="39989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1655A0E5-060A-45B5-B664-42F0EAABBA1C}"/>
                  </a:ext>
                </a:extLst>
              </p:cNvPr>
              <p:cNvCxnSpPr>
                <a:cxnSpLocks/>
              </p:cNvCxnSpPr>
              <p:nvPr/>
            </p:nvCxnSpPr>
            <p:spPr>
              <a:xfrm>
                <a:off x="7890178" y="4151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AF458B7D-43A6-4A02-8CA6-580BBC1442D7}"/>
                  </a:ext>
                </a:extLst>
              </p:cNvPr>
              <p:cNvCxnSpPr>
                <a:cxnSpLocks/>
              </p:cNvCxnSpPr>
              <p:nvPr/>
            </p:nvCxnSpPr>
            <p:spPr>
              <a:xfrm>
                <a:off x="7890178" y="4303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3DB33DD1-E033-4B28-A42B-9D77587C40D5}"/>
                  </a:ext>
                </a:extLst>
              </p:cNvPr>
              <p:cNvCxnSpPr>
                <a:cxnSpLocks/>
              </p:cNvCxnSpPr>
              <p:nvPr/>
            </p:nvCxnSpPr>
            <p:spPr>
              <a:xfrm>
                <a:off x="7890178" y="4456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A54CFDA7-D675-43A5-B55F-C0E1AF7B3B2F}"/>
                  </a:ext>
                </a:extLst>
              </p:cNvPr>
              <p:cNvCxnSpPr>
                <a:cxnSpLocks/>
              </p:cNvCxnSpPr>
              <p:nvPr/>
            </p:nvCxnSpPr>
            <p:spPr>
              <a:xfrm>
                <a:off x="7890178" y="46327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79CA8F4-5D62-4F2D-A86F-3B89D58FACD2}"/>
                  </a:ext>
                </a:extLst>
              </p:cNvPr>
              <p:cNvCxnSpPr>
                <a:cxnSpLocks/>
              </p:cNvCxnSpPr>
              <p:nvPr/>
            </p:nvCxnSpPr>
            <p:spPr>
              <a:xfrm>
                <a:off x="7890178" y="47851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57778B18-1E62-49E3-90B0-641BD6AD2386}"/>
                  </a:ext>
                </a:extLst>
              </p:cNvPr>
              <p:cNvCxnSpPr>
                <a:cxnSpLocks/>
              </p:cNvCxnSpPr>
              <p:nvPr/>
            </p:nvCxnSpPr>
            <p:spPr>
              <a:xfrm>
                <a:off x="7890178" y="49375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ECF2EE3D-6CEB-4915-9085-FF6E6D46A6A4}"/>
                  </a:ext>
                </a:extLst>
              </p:cNvPr>
              <p:cNvCxnSpPr>
                <a:cxnSpLocks/>
              </p:cNvCxnSpPr>
              <p:nvPr/>
            </p:nvCxnSpPr>
            <p:spPr>
              <a:xfrm>
                <a:off x="7890178" y="50899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976202B5-B334-4B4F-BD74-539BAE60C61D}"/>
                  </a:ext>
                </a:extLst>
              </p:cNvPr>
              <p:cNvCxnSpPr>
                <a:cxnSpLocks/>
              </p:cNvCxnSpPr>
              <p:nvPr/>
            </p:nvCxnSpPr>
            <p:spPr>
              <a:xfrm>
                <a:off x="7890178" y="52423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C2FB7288-15AA-4D20-95C8-F808B4205498}"/>
                  </a:ext>
                </a:extLst>
              </p:cNvPr>
              <p:cNvCxnSpPr>
                <a:cxnSpLocks/>
              </p:cNvCxnSpPr>
              <p:nvPr/>
            </p:nvCxnSpPr>
            <p:spPr>
              <a:xfrm>
                <a:off x="7890178" y="53947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07CCA109-FE4E-4199-9EB5-474754C78D40}"/>
                  </a:ext>
                </a:extLst>
              </p:cNvPr>
              <p:cNvCxnSpPr>
                <a:cxnSpLocks/>
              </p:cNvCxnSpPr>
              <p:nvPr/>
            </p:nvCxnSpPr>
            <p:spPr>
              <a:xfrm>
                <a:off x="7890178" y="55471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C24F1FF2-99CE-4010-8DB5-51B0F5D58BFB}"/>
                  </a:ext>
                </a:extLst>
              </p:cNvPr>
              <p:cNvCxnSpPr>
                <a:cxnSpLocks/>
              </p:cNvCxnSpPr>
              <p:nvPr/>
            </p:nvCxnSpPr>
            <p:spPr>
              <a:xfrm>
                <a:off x="7890178" y="57235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AC386DB0-6C0F-4413-A36D-973B8D0A0C25}"/>
                  </a:ext>
                </a:extLst>
              </p:cNvPr>
              <p:cNvCxnSpPr>
                <a:cxnSpLocks/>
              </p:cNvCxnSpPr>
              <p:nvPr/>
            </p:nvCxnSpPr>
            <p:spPr>
              <a:xfrm>
                <a:off x="7890178" y="58759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FA1DFD0A-29A1-459C-9541-9E358D08AC5E}"/>
                </a:ext>
              </a:extLst>
            </p:cNvPr>
            <p:cNvSpPr/>
            <p:nvPr/>
          </p:nvSpPr>
          <p:spPr>
            <a:xfrm>
              <a:off x="1650973" y="2477729"/>
              <a:ext cx="6848165" cy="1678872"/>
            </a:xfrm>
            <a:prstGeom prst="rect">
              <a:avLst/>
            </a:prstGeom>
            <a:gradFill>
              <a:gsLst>
                <a:gs pos="0">
                  <a:schemeClr val="accent1">
                    <a:alpha val="50000"/>
                  </a:schemeClr>
                </a:gs>
                <a:gs pos="55000">
                  <a:schemeClr val="accent1">
                    <a:lumMod val="45000"/>
                    <a:lumOff val="55000"/>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A08B0FBE-8E6D-4562-935E-4DDB87B9F2A5}"/>
              </a:ext>
            </a:extLst>
          </p:cNvPr>
          <p:cNvSpPr>
            <a:spLocks noGrp="1"/>
          </p:cNvSpPr>
          <p:nvPr>
            <p:ph type="title"/>
          </p:nvPr>
        </p:nvSpPr>
        <p:spPr/>
        <p:txBody>
          <a:bodyPr/>
          <a:lstStyle/>
          <a:p>
            <a:r>
              <a:rPr lang="en-US" sz="3200"/>
              <a:t>Ultrahigh-throughput methods cover many cells with low-depth sequencing</a:t>
            </a:r>
            <a:endParaRPr lang="en-US" sz="3200" dirty="0"/>
          </a:p>
        </p:txBody>
      </p:sp>
    </p:spTree>
    <p:custDataLst>
      <p:tags r:id="rId1"/>
    </p:custDataLst>
    <p:extLst>
      <p:ext uri="{BB962C8B-B14F-4D97-AF65-F5344CB8AC3E}">
        <p14:creationId xmlns:p14="http://schemas.microsoft.com/office/powerpoint/2010/main" val="2405449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 name="Group 211">
            <a:extLst>
              <a:ext uri="{FF2B5EF4-FFF2-40B4-BE49-F238E27FC236}">
                <a16:creationId xmlns:a16="http://schemas.microsoft.com/office/drawing/2014/main" id="{F21D8956-C1F3-4D8F-8AF7-31355F4E885E}"/>
              </a:ext>
            </a:extLst>
          </p:cNvPr>
          <p:cNvGrpSpPr/>
          <p:nvPr/>
        </p:nvGrpSpPr>
        <p:grpSpPr>
          <a:xfrm>
            <a:off x="472440" y="1935736"/>
            <a:ext cx="8229600" cy="4177490"/>
            <a:chOff x="0" y="1935736"/>
            <a:chExt cx="8499140" cy="4177490"/>
          </a:xfrm>
        </p:grpSpPr>
        <p:sp>
          <p:nvSpPr>
            <p:cNvPr id="213" name="Rectangle 212">
              <a:extLst>
                <a:ext uri="{FF2B5EF4-FFF2-40B4-BE49-F238E27FC236}">
                  <a16:creationId xmlns:a16="http://schemas.microsoft.com/office/drawing/2014/main" id="{C5240C65-93EC-43EF-9079-7E3C4F34F878}"/>
                </a:ext>
              </a:extLst>
            </p:cNvPr>
            <p:cNvSpPr/>
            <p:nvPr/>
          </p:nvSpPr>
          <p:spPr>
            <a:xfrm>
              <a:off x="0" y="2739115"/>
              <a:ext cx="1457731" cy="49244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Proxima Nova"/>
                  <a:ea typeface="+mn-ea"/>
                  <a:cs typeface="+mn-cs"/>
                </a:rPr>
                <a:t>High-expressing genes</a:t>
              </a:r>
            </a:p>
          </p:txBody>
        </p:sp>
        <p:sp>
          <p:nvSpPr>
            <p:cNvPr id="214" name="Rectangle 213">
              <a:extLst>
                <a:ext uri="{FF2B5EF4-FFF2-40B4-BE49-F238E27FC236}">
                  <a16:creationId xmlns:a16="http://schemas.microsoft.com/office/drawing/2014/main" id="{807FE877-C352-4A9C-BB01-C90071DCEE64}"/>
                </a:ext>
              </a:extLst>
            </p:cNvPr>
            <p:cNvSpPr/>
            <p:nvPr/>
          </p:nvSpPr>
          <p:spPr>
            <a:xfrm rot="-5400000">
              <a:off x="-355319" y="4194981"/>
              <a:ext cx="222042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roxima Nova"/>
                  <a:ea typeface="+mn-ea"/>
                  <a:cs typeface="+mn-cs"/>
                </a:rPr>
                <a:t>Transcripts</a:t>
              </a:r>
            </a:p>
          </p:txBody>
        </p:sp>
        <p:cxnSp>
          <p:nvCxnSpPr>
            <p:cNvPr id="215" name="Straight Connector 214">
              <a:extLst>
                <a:ext uri="{FF2B5EF4-FFF2-40B4-BE49-F238E27FC236}">
                  <a16:creationId xmlns:a16="http://schemas.microsoft.com/office/drawing/2014/main" id="{01E61887-7C81-40DB-B721-2AD39D0749D8}"/>
                </a:ext>
              </a:extLst>
            </p:cNvPr>
            <p:cNvCxnSpPr>
              <a:cxnSpLocks/>
            </p:cNvCxnSpPr>
            <p:nvPr/>
          </p:nvCxnSpPr>
          <p:spPr>
            <a:xfrm>
              <a:off x="1650973" y="2353920"/>
              <a:ext cx="6848167" cy="0"/>
            </a:xfrm>
            <a:prstGeom prst="line">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E697C87E-F1C2-4F5F-A710-576F89D5123A}"/>
                </a:ext>
              </a:extLst>
            </p:cNvPr>
            <p:cNvSpPr/>
            <p:nvPr/>
          </p:nvSpPr>
          <p:spPr>
            <a:xfrm>
              <a:off x="42354" y="5576604"/>
              <a:ext cx="1373023" cy="49244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Proxima Nova"/>
                  <a:ea typeface="+mn-ea"/>
                  <a:cs typeface="+mn-cs"/>
                </a:rPr>
                <a:t>Low-expressing genes</a:t>
              </a:r>
            </a:p>
          </p:txBody>
        </p:sp>
        <p:sp>
          <p:nvSpPr>
            <p:cNvPr id="217" name="Rectangle 216">
              <a:extLst>
                <a:ext uri="{FF2B5EF4-FFF2-40B4-BE49-F238E27FC236}">
                  <a16:creationId xmlns:a16="http://schemas.microsoft.com/office/drawing/2014/main" id="{13AA5B73-7A04-4907-9311-8AF66C83422E}"/>
                </a:ext>
              </a:extLst>
            </p:cNvPr>
            <p:cNvSpPr/>
            <p:nvPr/>
          </p:nvSpPr>
          <p:spPr>
            <a:xfrm>
              <a:off x="4384989" y="1935736"/>
              <a:ext cx="125128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roxima Nova"/>
                  <a:ea typeface="+mn-ea"/>
                  <a:cs typeface="+mn-cs"/>
                </a:rPr>
                <a:t>Cells</a:t>
              </a:r>
            </a:p>
          </p:txBody>
        </p:sp>
        <p:cxnSp>
          <p:nvCxnSpPr>
            <p:cNvPr id="218" name="Straight Connector 217">
              <a:extLst>
                <a:ext uri="{FF2B5EF4-FFF2-40B4-BE49-F238E27FC236}">
                  <a16:creationId xmlns:a16="http://schemas.microsoft.com/office/drawing/2014/main" id="{0CFE2E25-053E-4E3A-9ED3-08BC7852515E}"/>
                </a:ext>
              </a:extLst>
            </p:cNvPr>
            <p:cNvCxnSpPr>
              <a:cxnSpLocks/>
            </p:cNvCxnSpPr>
            <p:nvPr/>
          </p:nvCxnSpPr>
          <p:spPr>
            <a:xfrm>
              <a:off x="1459249" y="2599727"/>
              <a:ext cx="0" cy="3513499"/>
            </a:xfrm>
            <a:prstGeom prst="line">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9" name="Group 218">
              <a:extLst>
                <a:ext uri="{FF2B5EF4-FFF2-40B4-BE49-F238E27FC236}">
                  <a16:creationId xmlns:a16="http://schemas.microsoft.com/office/drawing/2014/main" id="{5C6091FD-58F2-4B8B-892A-176D77040F16}"/>
                </a:ext>
              </a:extLst>
            </p:cNvPr>
            <p:cNvGrpSpPr/>
            <p:nvPr/>
          </p:nvGrpSpPr>
          <p:grpSpPr>
            <a:xfrm>
              <a:off x="1766018" y="2656802"/>
              <a:ext cx="6636640" cy="3248665"/>
              <a:chOff x="1779154" y="2627305"/>
              <a:chExt cx="6636640" cy="3248665"/>
            </a:xfrm>
          </p:grpSpPr>
          <p:cxnSp>
            <p:nvCxnSpPr>
              <p:cNvPr id="221" name="Straight Connector 220">
                <a:extLst>
                  <a:ext uri="{FF2B5EF4-FFF2-40B4-BE49-F238E27FC236}">
                    <a16:creationId xmlns:a16="http://schemas.microsoft.com/office/drawing/2014/main" id="{E32F0220-66F3-46B8-8AF6-1210D34919AD}"/>
                  </a:ext>
                </a:extLst>
              </p:cNvPr>
              <p:cNvCxnSpPr>
                <a:cxnSpLocks/>
              </p:cNvCxnSpPr>
              <p:nvPr/>
            </p:nvCxnSpPr>
            <p:spPr>
              <a:xfrm>
                <a:off x="1779154" y="26273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F4B1E5E6-D121-49E5-A316-6296AFA9DB73}"/>
                  </a:ext>
                </a:extLst>
              </p:cNvPr>
              <p:cNvCxnSpPr>
                <a:cxnSpLocks/>
              </p:cNvCxnSpPr>
              <p:nvPr/>
            </p:nvCxnSpPr>
            <p:spPr>
              <a:xfrm>
                <a:off x="1779154" y="27797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45087DE-96B6-485B-B4F2-C74755DF5A9D}"/>
                  </a:ext>
                </a:extLst>
              </p:cNvPr>
              <p:cNvCxnSpPr>
                <a:cxnSpLocks/>
              </p:cNvCxnSpPr>
              <p:nvPr/>
            </p:nvCxnSpPr>
            <p:spPr>
              <a:xfrm>
                <a:off x="1779154" y="29321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BA3F01E-B1DF-46A3-8B97-0B5A103D3485}"/>
                  </a:ext>
                </a:extLst>
              </p:cNvPr>
              <p:cNvCxnSpPr>
                <a:cxnSpLocks/>
              </p:cNvCxnSpPr>
              <p:nvPr/>
            </p:nvCxnSpPr>
            <p:spPr>
              <a:xfrm>
                <a:off x="1779154" y="30845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EB3929FE-6DEC-4972-912C-858591EAB397}"/>
                  </a:ext>
                </a:extLst>
              </p:cNvPr>
              <p:cNvCxnSpPr>
                <a:cxnSpLocks/>
              </p:cNvCxnSpPr>
              <p:nvPr/>
            </p:nvCxnSpPr>
            <p:spPr>
              <a:xfrm>
                <a:off x="1779154" y="32369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DF38FEE-6763-4611-B470-B91AF9E736BB}"/>
                  </a:ext>
                </a:extLst>
              </p:cNvPr>
              <p:cNvCxnSpPr>
                <a:cxnSpLocks/>
              </p:cNvCxnSpPr>
              <p:nvPr/>
            </p:nvCxnSpPr>
            <p:spPr>
              <a:xfrm>
                <a:off x="1779154" y="33893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68FBA10A-E702-447D-9902-0E73B9FC76E2}"/>
                  </a:ext>
                </a:extLst>
              </p:cNvPr>
              <p:cNvCxnSpPr>
                <a:cxnSpLocks/>
              </p:cNvCxnSpPr>
              <p:nvPr/>
            </p:nvCxnSpPr>
            <p:spPr>
              <a:xfrm>
                <a:off x="1779154" y="35417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38E4F6B-49C4-447C-9D78-96B061483DCF}"/>
                  </a:ext>
                </a:extLst>
              </p:cNvPr>
              <p:cNvCxnSpPr>
                <a:cxnSpLocks/>
              </p:cNvCxnSpPr>
              <p:nvPr/>
            </p:nvCxnSpPr>
            <p:spPr>
              <a:xfrm>
                <a:off x="1779154" y="36941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FF49A9A-C268-4672-A480-C301E07E400B}"/>
                  </a:ext>
                </a:extLst>
              </p:cNvPr>
              <p:cNvCxnSpPr>
                <a:cxnSpLocks/>
              </p:cNvCxnSpPr>
              <p:nvPr/>
            </p:nvCxnSpPr>
            <p:spPr>
              <a:xfrm>
                <a:off x="1779154" y="38465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A78DFC53-11F1-4899-B804-25C48399E16A}"/>
                  </a:ext>
                </a:extLst>
              </p:cNvPr>
              <p:cNvCxnSpPr>
                <a:cxnSpLocks/>
              </p:cNvCxnSpPr>
              <p:nvPr/>
            </p:nvCxnSpPr>
            <p:spPr>
              <a:xfrm>
                <a:off x="1779154" y="39989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4E2AD16C-05C8-4184-9090-FE0E46D5F11D}"/>
                  </a:ext>
                </a:extLst>
              </p:cNvPr>
              <p:cNvCxnSpPr>
                <a:cxnSpLocks/>
              </p:cNvCxnSpPr>
              <p:nvPr/>
            </p:nvCxnSpPr>
            <p:spPr>
              <a:xfrm>
                <a:off x="1779154" y="4151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1A725CD5-5AA6-453F-A75C-7C1753D80148}"/>
                  </a:ext>
                </a:extLst>
              </p:cNvPr>
              <p:cNvCxnSpPr>
                <a:cxnSpLocks/>
              </p:cNvCxnSpPr>
              <p:nvPr/>
            </p:nvCxnSpPr>
            <p:spPr>
              <a:xfrm>
                <a:off x="1779154" y="4303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23C2D5E8-31D0-40E8-9BEA-9D0B13F0AB3A}"/>
                  </a:ext>
                </a:extLst>
              </p:cNvPr>
              <p:cNvCxnSpPr>
                <a:cxnSpLocks/>
              </p:cNvCxnSpPr>
              <p:nvPr/>
            </p:nvCxnSpPr>
            <p:spPr>
              <a:xfrm>
                <a:off x="1779154" y="4456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542B377-9196-4A2B-867B-35CB82055FBB}"/>
                  </a:ext>
                </a:extLst>
              </p:cNvPr>
              <p:cNvCxnSpPr>
                <a:cxnSpLocks/>
              </p:cNvCxnSpPr>
              <p:nvPr/>
            </p:nvCxnSpPr>
            <p:spPr>
              <a:xfrm>
                <a:off x="1779154" y="4608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3B022570-14D0-4E4B-93F8-114817F55DC5}"/>
                  </a:ext>
                </a:extLst>
              </p:cNvPr>
              <p:cNvCxnSpPr>
                <a:cxnSpLocks/>
              </p:cNvCxnSpPr>
              <p:nvPr/>
            </p:nvCxnSpPr>
            <p:spPr>
              <a:xfrm>
                <a:off x="1779154" y="47851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3C862D8B-795D-485F-9826-7A19205870E4}"/>
                  </a:ext>
                </a:extLst>
              </p:cNvPr>
              <p:cNvCxnSpPr>
                <a:cxnSpLocks/>
              </p:cNvCxnSpPr>
              <p:nvPr/>
            </p:nvCxnSpPr>
            <p:spPr>
              <a:xfrm>
                <a:off x="1779154" y="49375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2FB63BC-CD6E-4278-A6E9-3D5136BDDF90}"/>
                  </a:ext>
                </a:extLst>
              </p:cNvPr>
              <p:cNvCxnSpPr>
                <a:cxnSpLocks/>
              </p:cNvCxnSpPr>
              <p:nvPr/>
            </p:nvCxnSpPr>
            <p:spPr>
              <a:xfrm>
                <a:off x="1779154" y="50899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6EB92E1-2C6E-4B06-801E-43BFC86E5B99}"/>
                  </a:ext>
                </a:extLst>
              </p:cNvPr>
              <p:cNvCxnSpPr>
                <a:cxnSpLocks/>
              </p:cNvCxnSpPr>
              <p:nvPr/>
            </p:nvCxnSpPr>
            <p:spPr>
              <a:xfrm>
                <a:off x="1779154" y="52423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8637A110-FD9A-409F-8A82-8AB113BD30B5}"/>
                  </a:ext>
                </a:extLst>
              </p:cNvPr>
              <p:cNvCxnSpPr>
                <a:cxnSpLocks/>
              </p:cNvCxnSpPr>
              <p:nvPr/>
            </p:nvCxnSpPr>
            <p:spPr>
              <a:xfrm>
                <a:off x="1779154" y="53947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213A0CA-2CA9-49A4-91E1-118A86C48C6F}"/>
                  </a:ext>
                </a:extLst>
              </p:cNvPr>
              <p:cNvCxnSpPr>
                <a:cxnSpLocks/>
              </p:cNvCxnSpPr>
              <p:nvPr/>
            </p:nvCxnSpPr>
            <p:spPr>
              <a:xfrm>
                <a:off x="1779154" y="55471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EC22C5A-D1EA-42E1-86F0-2223863BDF8E}"/>
                  </a:ext>
                </a:extLst>
              </p:cNvPr>
              <p:cNvCxnSpPr>
                <a:cxnSpLocks/>
              </p:cNvCxnSpPr>
              <p:nvPr/>
            </p:nvCxnSpPr>
            <p:spPr>
              <a:xfrm>
                <a:off x="1779154" y="56995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BC9E77D2-6221-4804-A2CF-E51705C610DA}"/>
                  </a:ext>
                </a:extLst>
              </p:cNvPr>
              <p:cNvCxnSpPr>
                <a:cxnSpLocks/>
              </p:cNvCxnSpPr>
              <p:nvPr/>
            </p:nvCxnSpPr>
            <p:spPr>
              <a:xfrm>
                <a:off x="1779154" y="58759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1716E31A-B17E-4366-B475-6DF27FE9EA7B}"/>
                  </a:ext>
                </a:extLst>
              </p:cNvPr>
              <p:cNvCxnSpPr>
                <a:cxnSpLocks/>
              </p:cNvCxnSpPr>
              <p:nvPr/>
            </p:nvCxnSpPr>
            <p:spPr>
              <a:xfrm>
                <a:off x="2543032" y="26273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AFC91B80-57FC-48A4-B3F5-FC9B38323EB2}"/>
                  </a:ext>
                </a:extLst>
              </p:cNvPr>
              <p:cNvCxnSpPr>
                <a:cxnSpLocks/>
              </p:cNvCxnSpPr>
              <p:nvPr/>
            </p:nvCxnSpPr>
            <p:spPr>
              <a:xfrm>
                <a:off x="2543032" y="27797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D1DD53E1-1DAC-4FB3-AFBD-E71C250BDE40}"/>
                  </a:ext>
                </a:extLst>
              </p:cNvPr>
              <p:cNvCxnSpPr>
                <a:cxnSpLocks/>
              </p:cNvCxnSpPr>
              <p:nvPr/>
            </p:nvCxnSpPr>
            <p:spPr>
              <a:xfrm>
                <a:off x="2543032" y="29321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1627E5F-DD6E-4E81-98C6-A0FEBF6A2AE2}"/>
                  </a:ext>
                </a:extLst>
              </p:cNvPr>
              <p:cNvCxnSpPr>
                <a:cxnSpLocks/>
              </p:cNvCxnSpPr>
              <p:nvPr/>
            </p:nvCxnSpPr>
            <p:spPr>
              <a:xfrm>
                <a:off x="2543032" y="30845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E14CF82-255F-42EA-BBC1-3BAB5FB5E7FE}"/>
                  </a:ext>
                </a:extLst>
              </p:cNvPr>
              <p:cNvCxnSpPr>
                <a:cxnSpLocks/>
              </p:cNvCxnSpPr>
              <p:nvPr/>
            </p:nvCxnSpPr>
            <p:spPr>
              <a:xfrm>
                <a:off x="2543032" y="32369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02E97CEB-F280-4FD0-B714-77C382368F6B}"/>
                  </a:ext>
                </a:extLst>
              </p:cNvPr>
              <p:cNvCxnSpPr>
                <a:cxnSpLocks/>
              </p:cNvCxnSpPr>
              <p:nvPr/>
            </p:nvCxnSpPr>
            <p:spPr>
              <a:xfrm>
                <a:off x="2543032" y="3389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B132B8F-ACE0-4F89-87B0-E9B4BD4E2C9F}"/>
                  </a:ext>
                </a:extLst>
              </p:cNvPr>
              <p:cNvCxnSpPr>
                <a:cxnSpLocks/>
              </p:cNvCxnSpPr>
              <p:nvPr/>
            </p:nvCxnSpPr>
            <p:spPr>
              <a:xfrm>
                <a:off x="2543032" y="35417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F3F5B7DB-F2DF-4CEB-ACC7-E9FB0E950E27}"/>
                  </a:ext>
                </a:extLst>
              </p:cNvPr>
              <p:cNvCxnSpPr>
                <a:cxnSpLocks/>
              </p:cNvCxnSpPr>
              <p:nvPr/>
            </p:nvCxnSpPr>
            <p:spPr>
              <a:xfrm>
                <a:off x="2543032" y="36941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062A7F47-31DE-4703-A3FD-57B71F890A0F}"/>
                  </a:ext>
                </a:extLst>
              </p:cNvPr>
              <p:cNvCxnSpPr>
                <a:cxnSpLocks/>
              </p:cNvCxnSpPr>
              <p:nvPr/>
            </p:nvCxnSpPr>
            <p:spPr>
              <a:xfrm>
                <a:off x="2543032" y="38465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C609B4B-FAFC-41F8-983B-90C4BCECEEE4}"/>
                  </a:ext>
                </a:extLst>
              </p:cNvPr>
              <p:cNvCxnSpPr>
                <a:cxnSpLocks/>
              </p:cNvCxnSpPr>
              <p:nvPr/>
            </p:nvCxnSpPr>
            <p:spPr>
              <a:xfrm>
                <a:off x="2543032" y="39989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76D722FB-CAC6-44C3-B073-0FB7085E9D5A}"/>
                  </a:ext>
                </a:extLst>
              </p:cNvPr>
              <p:cNvCxnSpPr>
                <a:cxnSpLocks/>
              </p:cNvCxnSpPr>
              <p:nvPr/>
            </p:nvCxnSpPr>
            <p:spPr>
              <a:xfrm>
                <a:off x="2543032" y="4151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CD6AAD70-F678-4211-BE68-1540845D14A4}"/>
                  </a:ext>
                </a:extLst>
              </p:cNvPr>
              <p:cNvCxnSpPr>
                <a:cxnSpLocks/>
              </p:cNvCxnSpPr>
              <p:nvPr/>
            </p:nvCxnSpPr>
            <p:spPr>
              <a:xfrm>
                <a:off x="2543032" y="4303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16AF55C-373B-4718-9940-053056E737AD}"/>
                  </a:ext>
                </a:extLst>
              </p:cNvPr>
              <p:cNvCxnSpPr>
                <a:cxnSpLocks/>
              </p:cNvCxnSpPr>
              <p:nvPr/>
            </p:nvCxnSpPr>
            <p:spPr>
              <a:xfrm>
                <a:off x="2543032" y="4456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1DF4CBEA-68DE-4B40-B4A6-3CEDC009D049}"/>
                  </a:ext>
                </a:extLst>
              </p:cNvPr>
              <p:cNvCxnSpPr>
                <a:cxnSpLocks/>
              </p:cNvCxnSpPr>
              <p:nvPr/>
            </p:nvCxnSpPr>
            <p:spPr>
              <a:xfrm>
                <a:off x="2543032" y="46327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B1BA2A81-E4A6-489F-82DF-2C22638DD025}"/>
                  </a:ext>
                </a:extLst>
              </p:cNvPr>
              <p:cNvCxnSpPr>
                <a:cxnSpLocks/>
              </p:cNvCxnSpPr>
              <p:nvPr/>
            </p:nvCxnSpPr>
            <p:spPr>
              <a:xfrm>
                <a:off x="2543032" y="47851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C0D947F-736F-452D-AB85-DE69463702CF}"/>
                  </a:ext>
                </a:extLst>
              </p:cNvPr>
              <p:cNvCxnSpPr>
                <a:cxnSpLocks/>
              </p:cNvCxnSpPr>
              <p:nvPr/>
            </p:nvCxnSpPr>
            <p:spPr>
              <a:xfrm>
                <a:off x="2543032" y="49375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F2620C51-A847-4A45-B574-A8E2DA76ED89}"/>
                  </a:ext>
                </a:extLst>
              </p:cNvPr>
              <p:cNvCxnSpPr>
                <a:cxnSpLocks/>
              </p:cNvCxnSpPr>
              <p:nvPr/>
            </p:nvCxnSpPr>
            <p:spPr>
              <a:xfrm>
                <a:off x="2543032" y="50899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43DD1CFF-7388-4649-9FDB-550E046000D3}"/>
                  </a:ext>
                </a:extLst>
              </p:cNvPr>
              <p:cNvCxnSpPr>
                <a:cxnSpLocks/>
              </p:cNvCxnSpPr>
              <p:nvPr/>
            </p:nvCxnSpPr>
            <p:spPr>
              <a:xfrm>
                <a:off x="2543032" y="52423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B9D008A-20DB-42E5-AB94-5C395B2A75D5}"/>
                  </a:ext>
                </a:extLst>
              </p:cNvPr>
              <p:cNvCxnSpPr>
                <a:cxnSpLocks/>
              </p:cNvCxnSpPr>
              <p:nvPr/>
            </p:nvCxnSpPr>
            <p:spPr>
              <a:xfrm>
                <a:off x="2543032" y="53947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F188935D-7685-4795-97F4-3EF7268A2A23}"/>
                  </a:ext>
                </a:extLst>
              </p:cNvPr>
              <p:cNvCxnSpPr>
                <a:cxnSpLocks/>
              </p:cNvCxnSpPr>
              <p:nvPr/>
            </p:nvCxnSpPr>
            <p:spPr>
              <a:xfrm>
                <a:off x="2543032" y="55471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35A7EA04-2528-4BE8-9B31-F9E21B7AC1DC}"/>
                  </a:ext>
                </a:extLst>
              </p:cNvPr>
              <p:cNvCxnSpPr>
                <a:cxnSpLocks/>
              </p:cNvCxnSpPr>
              <p:nvPr/>
            </p:nvCxnSpPr>
            <p:spPr>
              <a:xfrm>
                <a:off x="2543032" y="57235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D88CA8F2-C9E7-4A9E-B738-85EB78DFEFBA}"/>
                  </a:ext>
                </a:extLst>
              </p:cNvPr>
              <p:cNvCxnSpPr>
                <a:cxnSpLocks/>
              </p:cNvCxnSpPr>
              <p:nvPr/>
            </p:nvCxnSpPr>
            <p:spPr>
              <a:xfrm>
                <a:off x="2543032" y="58759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F9D51DD6-4E90-4AB1-A0D3-CB07206AB052}"/>
                  </a:ext>
                </a:extLst>
              </p:cNvPr>
              <p:cNvCxnSpPr>
                <a:cxnSpLocks/>
              </p:cNvCxnSpPr>
              <p:nvPr/>
            </p:nvCxnSpPr>
            <p:spPr>
              <a:xfrm>
                <a:off x="3306910" y="26273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80241E0A-3FD6-4D32-8F91-063C5A8A1FE4}"/>
                  </a:ext>
                </a:extLst>
              </p:cNvPr>
              <p:cNvCxnSpPr>
                <a:cxnSpLocks/>
              </p:cNvCxnSpPr>
              <p:nvPr/>
            </p:nvCxnSpPr>
            <p:spPr>
              <a:xfrm>
                <a:off x="3306910" y="2782003"/>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1220770-42EF-4D5C-AA93-4D1198F0E0DD}"/>
                  </a:ext>
                </a:extLst>
              </p:cNvPr>
              <p:cNvCxnSpPr>
                <a:cxnSpLocks/>
              </p:cNvCxnSpPr>
              <p:nvPr/>
            </p:nvCxnSpPr>
            <p:spPr>
              <a:xfrm>
                <a:off x="3306910" y="2936701"/>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70B66A04-F966-46E8-9C6E-463FC56EF036}"/>
                  </a:ext>
                </a:extLst>
              </p:cNvPr>
              <p:cNvCxnSpPr>
                <a:cxnSpLocks/>
              </p:cNvCxnSpPr>
              <p:nvPr/>
            </p:nvCxnSpPr>
            <p:spPr>
              <a:xfrm>
                <a:off x="3306910" y="3091399"/>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BA91BCAF-89DE-4891-B6B1-000DD4675390}"/>
                  </a:ext>
                </a:extLst>
              </p:cNvPr>
              <p:cNvCxnSpPr>
                <a:cxnSpLocks/>
              </p:cNvCxnSpPr>
              <p:nvPr/>
            </p:nvCxnSpPr>
            <p:spPr>
              <a:xfrm>
                <a:off x="3306910" y="324609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ADDAF84-B532-4A33-9A06-D8580238C8A9}"/>
                  </a:ext>
                </a:extLst>
              </p:cNvPr>
              <p:cNvCxnSpPr>
                <a:cxnSpLocks/>
              </p:cNvCxnSpPr>
              <p:nvPr/>
            </p:nvCxnSpPr>
            <p:spPr>
              <a:xfrm>
                <a:off x="3306910" y="340079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B7F026AE-89EB-4AE5-A7B1-1C75B73A8AC0}"/>
                  </a:ext>
                </a:extLst>
              </p:cNvPr>
              <p:cNvCxnSpPr>
                <a:cxnSpLocks/>
              </p:cNvCxnSpPr>
              <p:nvPr/>
            </p:nvCxnSpPr>
            <p:spPr>
              <a:xfrm>
                <a:off x="3306910" y="3555493"/>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7DD5EB4-EB29-48F5-BD0F-7EA7A954D61E}"/>
                  </a:ext>
                </a:extLst>
              </p:cNvPr>
              <p:cNvCxnSpPr>
                <a:cxnSpLocks/>
              </p:cNvCxnSpPr>
              <p:nvPr/>
            </p:nvCxnSpPr>
            <p:spPr>
              <a:xfrm>
                <a:off x="3306910" y="3710191"/>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41DAD16-A57D-42EA-AC01-DBD3FDC9F175}"/>
                  </a:ext>
                </a:extLst>
              </p:cNvPr>
              <p:cNvCxnSpPr>
                <a:cxnSpLocks/>
              </p:cNvCxnSpPr>
              <p:nvPr/>
            </p:nvCxnSpPr>
            <p:spPr>
              <a:xfrm>
                <a:off x="3306910" y="3864889"/>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09BFE27-5B6F-4A56-AA54-C84A8F2D584B}"/>
                  </a:ext>
                </a:extLst>
              </p:cNvPr>
              <p:cNvCxnSpPr>
                <a:cxnSpLocks/>
              </p:cNvCxnSpPr>
              <p:nvPr/>
            </p:nvCxnSpPr>
            <p:spPr>
              <a:xfrm>
                <a:off x="3306910" y="401958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54F2125A-C4EB-4268-A061-20C67B80F5FE}"/>
                  </a:ext>
                </a:extLst>
              </p:cNvPr>
              <p:cNvCxnSpPr>
                <a:cxnSpLocks/>
              </p:cNvCxnSpPr>
              <p:nvPr/>
            </p:nvCxnSpPr>
            <p:spPr>
              <a:xfrm>
                <a:off x="3306910" y="417428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AA85F7C9-04C2-47CB-985F-001F940500F8}"/>
                  </a:ext>
                </a:extLst>
              </p:cNvPr>
              <p:cNvCxnSpPr>
                <a:cxnSpLocks/>
              </p:cNvCxnSpPr>
              <p:nvPr/>
            </p:nvCxnSpPr>
            <p:spPr>
              <a:xfrm>
                <a:off x="3306910" y="4328983"/>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5CA3D84-5D5E-45B4-9C55-09D900EE96F9}"/>
                  </a:ext>
                </a:extLst>
              </p:cNvPr>
              <p:cNvCxnSpPr>
                <a:cxnSpLocks/>
              </p:cNvCxnSpPr>
              <p:nvPr/>
            </p:nvCxnSpPr>
            <p:spPr>
              <a:xfrm>
                <a:off x="3306910" y="4483681"/>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253EA6A3-955D-489E-8AAD-DDE6E21F2D19}"/>
                  </a:ext>
                </a:extLst>
              </p:cNvPr>
              <p:cNvCxnSpPr>
                <a:cxnSpLocks/>
              </p:cNvCxnSpPr>
              <p:nvPr/>
            </p:nvCxnSpPr>
            <p:spPr>
              <a:xfrm>
                <a:off x="3306910" y="4638379"/>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330ABCD4-0445-4FCE-AD64-50F66F9E762E}"/>
                  </a:ext>
                </a:extLst>
              </p:cNvPr>
              <p:cNvCxnSpPr>
                <a:cxnSpLocks/>
              </p:cNvCxnSpPr>
              <p:nvPr/>
            </p:nvCxnSpPr>
            <p:spPr>
              <a:xfrm>
                <a:off x="3306910" y="479307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C3DFBC98-E1CB-4E46-AF6C-67C009AC1B52}"/>
                  </a:ext>
                </a:extLst>
              </p:cNvPr>
              <p:cNvCxnSpPr>
                <a:cxnSpLocks/>
              </p:cNvCxnSpPr>
              <p:nvPr/>
            </p:nvCxnSpPr>
            <p:spPr>
              <a:xfrm>
                <a:off x="3306910" y="494777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5E8942EE-2FFD-4685-B34B-A6F42DA23737}"/>
                  </a:ext>
                </a:extLst>
              </p:cNvPr>
              <p:cNvCxnSpPr>
                <a:cxnSpLocks/>
              </p:cNvCxnSpPr>
              <p:nvPr/>
            </p:nvCxnSpPr>
            <p:spPr>
              <a:xfrm>
                <a:off x="3306910" y="5102473"/>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5878E628-4C54-4327-BC5A-77DBB21F541E}"/>
                  </a:ext>
                </a:extLst>
              </p:cNvPr>
              <p:cNvCxnSpPr>
                <a:cxnSpLocks/>
              </p:cNvCxnSpPr>
              <p:nvPr/>
            </p:nvCxnSpPr>
            <p:spPr>
              <a:xfrm>
                <a:off x="3306910" y="5257171"/>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6D58F9D4-212C-4523-B496-BFC7E29AA4B5}"/>
                  </a:ext>
                </a:extLst>
              </p:cNvPr>
              <p:cNvCxnSpPr>
                <a:cxnSpLocks/>
              </p:cNvCxnSpPr>
              <p:nvPr/>
            </p:nvCxnSpPr>
            <p:spPr>
              <a:xfrm>
                <a:off x="3306910" y="5411869"/>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C501DB78-1D45-418A-897C-5AF69A78C161}"/>
                  </a:ext>
                </a:extLst>
              </p:cNvPr>
              <p:cNvCxnSpPr>
                <a:cxnSpLocks/>
              </p:cNvCxnSpPr>
              <p:nvPr/>
            </p:nvCxnSpPr>
            <p:spPr>
              <a:xfrm>
                <a:off x="3306910" y="556656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EF38406-244C-434F-BDB2-98ECF7AEE1BA}"/>
                  </a:ext>
                </a:extLst>
              </p:cNvPr>
              <p:cNvCxnSpPr>
                <a:cxnSpLocks/>
              </p:cNvCxnSpPr>
              <p:nvPr/>
            </p:nvCxnSpPr>
            <p:spPr>
              <a:xfrm>
                <a:off x="3306910" y="572126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B8F914CA-178E-49AD-883B-0A3848C3C23B}"/>
                  </a:ext>
                </a:extLst>
              </p:cNvPr>
              <p:cNvCxnSpPr>
                <a:cxnSpLocks/>
              </p:cNvCxnSpPr>
              <p:nvPr/>
            </p:nvCxnSpPr>
            <p:spPr>
              <a:xfrm>
                <a:off x="3306910" y="58759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A8C6F56-EA9C-4309-BAA8-33BFB0FF2119}"/>
                  </a:ext>
                </a:extLst>
              </p:cNvPr>
              <p:cNvCxnSpPr>
                <a:cxnSpLocks/>
              </p:cNvCxnSpPr>
              <p:nvPr/>
            </p:nvCxnSpPr>
            <p:spPr>
              <a:xfrm>
                <a:off x="4070788" y="2627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5BA101B6-D8D1-42C0-9798-688EB34D189F}"/>
                  </a:ext>
                </a:extLst>
              </p:cNvPr>
              <p:cNvCxnSpPr>
                <a:cxnSpLocks/>
              </p:cNvCxnSpPr>
              <p:nvPr/>
            </p:nvCxnSpPr>
            <p:spPr>
              <a:xfrm>
                <a:off x="4070788" y="2779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EAD7B0B7-2FBA-4F77-9F66-FBE4728D889C}"/>
                  </a:ext>
                </a:extLst>
              </p:cNvPr>
              <p:cNvCxnSpPr>
                <a:cxnSpLocks/>
              </p:cNvCxnSpPr>
              <p:nvPr/>
            </p:nvCxnSpPr>
            <p:spPr>
              <a:xfrm>
                <a:off x="4070788" y="2932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C704CDD7-CB4B-4D7F-AA91-51F97232BF67}"/>
                  </a:ext>
                </a:extLst>
              </p:cNvPr>
              <p:cNvCxnSpPr>
                <a:cxnSpLocks/>
              </p:cNvCxnSpPr>
              <p:nvPr/>
            </p:nvCxnSpPr>
            <p:spPr>
              <a:xfrm>
                <a:off x="4070788" y="3084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E1282A52-EACC-40D0-A987-D5608CC69061}"/>
                  </a:ext>
                </a:extLst>
              </p:cNvPr>
              <p:cNvCxnSpPr>
                <a:cxnSpLocks/>
              </p:cNvCxnSpPr>
              <p:nvPr/>
            </p:nvCxnSpPr>
            <p:spPr>
              <a:xfrm>
                <a:off x="4070788" y="32369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91B54CCF-FC94-4D80-95AB-A1DBE33A83B4}"/>
                  </a:ext>
                </a:extLst>
              </p:cNvPr>
              <p:cNvCxnSpPr>
                <a:cxnSpLocks/>
              </p:cNvCxnSpPr>
              <p:nvPr/>
            </p:nvCxnSpPr>
            <p:spPr>
              <a:xfrm>
                <a:off x="4070788" y="33893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7ADDE184-15E8-4DD4-8584-FECDDD90F3E7}"/>
                  </a:ext>
                </a:extLst>
              </p:cNvPr>
              <p:cNvCxnSpPr>
                <a:cxnSpLocks/>
              </p:cNvCxnSpPr>
              <p:nvPr/>
            </p:nvCxnSpPr>
            <p:spPr>
              <a:xfrm>
                <a:off x="4070788" y="35417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A42EB08E-5853-47B8-8C74-421840A25128}"/>
                  </a:ext>
                </a:extLst>
              </p:cNvPr>
              <p:cNvCxnSpPr>
                <a:cxnSpLocks/>
              </p:cNvCxnSpPr>
              <p:nvPr/>
            </p:nvCxnSpPr>
            <p:spPr>
              <a:xfrm>
                <a:off x="4070788" y="36941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895BF018-75F2-43F7-852E-FEFF9CD5A760}"/>
                  </a:ext>
                </a:extLst>
              </p:cNvPr>
              <p:cNvCxnSpPr>
                <a:cxnSpLocks/>
              </p:cNvCxnSpPr>
              <p:nvPr/>
            </p:nvCxnSpPr>
            <p:spPr>
              <a:xfrm>
                <a:off x="4070788" y="38465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642DF3A1-9B80-4CEA-9695-FAF2C65B1B5E}"/>
                  </a:ext>
                </a:extLst>
              </p:cNvPr>
              <p:cNvCxnSpPr>
                <a:cxnSpLocks/>
              </p:cNvCxnSpPr>
              <p:nvPr/>
            </p:nvCxnSpPr>
            <p:spPr>
              <a:xfrm>
                <a:off x="4070788" y="39989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045D9B7E-5D52-47AB-BA0D-A7D9157A575D}"/>
                  </a:ext>
                </a:extLst>
              </p:cNvPr>
              <p:cNvCxnSpPr>
                <a:cxnSpLocks/>
              </p:cNvCxnSpPr>
              <p:nvPr/>
            </p:nvCxnSpPr>
            <p:spPr>
              <a:xfrm>
                <a:off x="4070788" y="4151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42AC8734-7494-4EC8-B9B2-B21206BAD1C5}"/>
                  </a:ext>
                </a:extLst>
              </p:cNvPr>
              <p:cNvCxnSpPr>
                <a:cxnSpLocks/>
              </p:cNvCxnSpPr>
              <p:nvPr/>
            </p:nvCxnSpPr>
            <p:spPr>
              <a:xfrm>
                <a:off x="4070788" y="43279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F557A5EC-2CEB-4A03-B2C5-0E5100A0CC05}"/>
                  </a:ext>
                </a:extLst>
              </p:cNvPr>
              <p:cNvCxnSpPr>
                <a:cxnSpLocks/>
              </p:cNvCxnSpPr>
              <p:nvPr/>
            </p:nvCxnSpPr>
            <p:spPr>
              <a:xfrm>
                <a:off x="4070788" y="44803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BCED7612-B046-4EEB-8037-3E2F08082102}"/>
                  </a:ext>
                </a:extLst>
              </p:cNvPr>
              <p:cNvCxnSpPr>
                <a:cxnSpLocks/>
              </p:cNvCxnSpPr>
              <p:nvPr/>
            </p:nvCxnSpPr>
            <p:spPr>
              <a:xfrm>
                <a:off x="4070788" y="46327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DADBF526-FB00-4360-98EB-31813D67F57E}"/>
                  </a:ext>
                </a:extLst>
              </p:cNvPr>
              <p:cNvCxnSpPr>
                <a:cxnSpLocks/>
              </p:cNvCxnSpPr>
              <p:nvPr/>
            </p:nvCxnSpPr>
            <p:spPr>
              <a:xfrm>
                <a:off x="4070788" y="47851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17F454D3-40A3-42FD-8A87-605EABD3137A}"/>
                  </a:ext>
                </a:extLst>
              </p:cNvPr>
              <p:cNvCxnSpPr>
                <a:cxnSpLocks/>
              </p:cNvCxnSpPr>
              <p:nvPr/>
            </p:nvCxnSpPr>
            <p:spPr>
              <a:xfrm>
                <a:off x="4070788" y="49375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8ECD490-C3D0-43AC-9B35-88E212A8AF43}"/>
                  </a:ext>
                </a:extLst>
              </p:cNvPr>
              <p:cNvCxnSpPr>
                <a:cxnSpLocks/>
              </p:cNvCxnSpPr>
              <p:nvPr/>
            </p:nvCxnSpPr>
            <p:spPr>
              <a:xfrm>
                <a:off x="4070788" y="50899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190DE6A3-9646-4612-A2BC-BEDDE16846EC}"/>
                  </a:ext>
                </a:extLst>
              </p:cNvPr>
              <p:cNvCxnSpPr>
                <a:cxnSpLocks/>
              </p:cNvCxnSpPr>
              <p:nvPr/>
            </p:nvCxnSpPr>
            <p:spPr>
              <a:xfrm>
                <a:off x="4070788" y="52423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1D369A01-2149-4A63-9BD7-A738F32320EF}"/>
                  </a:ext>
                </a:extLst>
              </p:cNvPr>
              <p:cNvCxnSpPr>
                <a:cxnSpLocks/>
              </p:cNvCxnSpPr>
              <p:nvPr/>
            </p:nvCxnSpPr>
            <p:spPr>
              <a:xfrm>
                <a:off x="4070788" y="54187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06C89258-83EF-4608-B785-EBE0374C0EFF}"/>
                  </a:ext>
                </a:extLst>
              </p:cNvPr>
              <p:cNvCxnSpPr>
                <a:cxnSpLocks/>
              </p:cNvCxnSpPr>
              <p:nvPr/>
            </p:nvCxnSpPr>
            <p:spPr>
              <a:xfrm>
                <a:off x="4070788" y="55711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80C7797F-36C8-4A42-966F-183CF7C5837F}"/>
                  </a:ext>
                </a:extLst>
              </p:cNvPr>
              <p:cNvCxnSpPr>
                <a:cxnSpLocks/>
              </p:cNvCxnSpPr>
              <p:nvPr/>
            </p:nvCxnSpPr>
            <p:spPr>
              <a:xfrm>
                <a:off x="4070788" y="57235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E5541BB7-02D5-4778-8C1A-008009B85B8C}"/>
                  </a:ext>
                </a:extLst>
              </p:cNvPr>
              <p:cNvCxnSpPr>
                <a:cxnSpLocks/>
              </p:cNvCxnSpPr>
              <p:nvPr/>
            </p:nvCxnSpPr>
            <p:spPr>
              <a:xfrm>
                <a:off x="4070788" y="58759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C5EF4031-951A-40C7-BB1C-3F39F04AD699}"/>
                  </a:ext>
                </a:extLst>
              </p:cNvPr>
              <p:cNvCxnSpPr>
                <a:cxnSpLocks/>
              </p:cNvCxnSpPr>
              <p:nvPr/>
            </p:nvCxnSpPr>
            <p:spPr>
              <a:xfrm>
                <a:off x="4834666" y="2627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92C46FC7-7AFF-41D9-8266-46BE3A879869}"/>
                  </a:ext>
                </a:extLst>
              </p:cNvPr>
              <p:cNvCxnSpPr>
                <a:cxnSpLocks/>
              </p:cNvCxnSpPr>
              <p:nvPr/>
            </p:nvCxnSpPr>
            <p:spPr>
              <a:xfrm>
                <a:off x="4834666" y="2779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75BDAA07-D308-4FD2-9BA3-3EDE7DF5CCEA}"/>
                  </a:ext>
                </a:extLst>
              </p:cNvPr>
              <p:cNvCxnSpPr>
                <a:cxnSpLocks/>
              </p:cNvCxnSpPr>
              <p:nvPr/>
            </p:nvCxnSpPr>
            <p:spPr>
              <a:xfrm>
                <a:off x="4834666" y="2932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0DDF896B-01DF-4CE2-AFE1-E3D6DC909385}"/>
                  </a:ext>
                </a:extLst>
              </p:cNvPr>
              <p:cNvCxnSpPr>
                <a:cxnSpLocks/>
              </p:cNvCxnSpPr>
              <p:nvPr/>
            </p:nvCxnSpPr>
            <p:spPr>
              <a:xfrm>
                <a:off x="4834666" y="30845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9681288F-8167-426D-B0EA-B149B48F01E9}"/>
                  </a:ext>
                </a:extLst>
              </p:cNvPr>
              <p:cNvCxnSpPr>
                <a:cxnSpLocks/>
              </p:cNvCxnSpPr>
              <p:nvPr/>
            </p:nvCxnSpPr>
            <p:spPr>
              <a:xfrm>
                <a:off x="4834666" y="32369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4841FD79-C9CB-4264-BC77-947304F496A6}"/>
                  </a:ext>
                </a:extLst>
              </p:cNvPr>
              <p:cNvCxnSpPr>
                <a:cxnSpLocks/>
              </p:cNvCxnSpPr>
              <p:nvPr/>
            </p:nvCxnSpPr>
            <p:spPr>
              <a:xfrm>
                <a:off x="4834666" y="33893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02605D25-C722-4BA5-9F6E-A5759FD6E08D}"/>
                  </a:ext>
                </a:extLst>
              </p:cNvPr>
              <p:cNvCxnSpPr>
                <a:cxnSpLocks/>
              </p:cNvCxnSpPr>
              <p:nvPr/>
            </p:nvCxnSpPr>
            <p:spPr>
              <a:xfrm>
                <a:off x="4834666" y="35417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327298CC-3BCD-41DB-8B10-EB6A0CB10B0E}"/>
                  </a:ext>
                </a:extLst>
              </p:cNvPr>
              <p:cNvCxnSpPr>
                <a:cxnSpLocks/>
              </p:cNvCxnSpPr>
              <p:nvPr/>
            </p:nvCxnSpPr>
            <p:spPr>
              <a:xfrm>
                <a:off x="4834666" y="36941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927E2400-B245-47A8-B5B7-5E32395AADC1}"/>
                  </a:ext>
                </a:extLst>
              </p:cNvPr>
              <p:cNvCxnSpPr>
                <a:cxnSpLocks/>
              </p:cNvCxnSpPr>
              <p:nvPr/>
            </p:nvCxnSpPr>
            <p:spPr>
              <a:xfrm>
                <a:off x="4834666" y="38465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2C48BDA4-9026-4DDF-80DE-4DDD9898EFEA}"/>
                  </a:ext>
                </a:extLst>
              </p:cNvPr>
              <p:cNvCxnSpPr>
                <a:cxnSpLocks/>
              </p:cNvCxnSpPr>
              <p:nvPr/>
            </p:nvCxnSpPr>
            <p:spPr>
              <a:xfrm>
                <a:off x="4834666" y="39989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E1CE5DBB-25CA-4E4D-BEC8-376E2F0A101D}"/>
                  </a:ext>
                </a:extLst>
              </p:cNvPr>
              <p:cNvCxnSpPr>
                <a:cxnSpLocks/>
              </p:cNvCxnSpPr>
              <p:nvPr/>
            </p:nvCxnSpPr>
            <p:spPr>
              <a:xfrm>
                <a:off x="4834666" y="41755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A959F5F3-914C-4472-97CE-459568C830C1}"/>
                  </a:ext>
                </a:extLst>
              </p:cNvPr>
              <p:cNvCxnSpPr>
                <a:cxnSpLocks/>
              </p:cNvCxnSpPr>
              <p:nvPr/>
            </p:nvCxnSpPr>
            <p:spPr>
              <a:xfrm>
                <a:off x="4834666" y="43279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83B534BD-3322-49B8-B72A-A33CC3ECA031}"/>
                  </a:ext>
                </a:extLst>
              </p:cNvPr>
              <p:cNvCxnSpPr>
                <a:cxnSpLocks/>
              </p:cNvCxnSpPr>
              <p:nvPr/>
            </p:nvCxnSpPr>
            <p:spPr>
              <a:xfrm>
                <a:off x="4834666" y="44803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0CCBD334-EDE4-4093-A5D1-0C4A7450EB75}"/>
                  </a:ext>
                </a:extLst>
              </p:cNvPr>
              <p:cNvCxnSpPr>
                <a:cxnSpLocks/>
              </p:cNvCxnSpPr>
              <p:nvPr/>
            </p:nvCxnSpPr>
            <p:spPr>
              <a:xfrm>
                <a:off x="4834666" y="46327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0DB4994E-A0DD-4839-90F5-9993921CC110}"/>
                  </a:ext>
                </a:extLst>
              </p:cNvPr>
              <p:cNvCxnSpPr>
                <a:cxnSpLocks/>
              </p:cNvCxnSpPr>
              <p:nvPr/>
            </p:nvCxnSpPr>
            <p:spPr>
              <a:xfrm>
                <a:off x="4834666" y="47851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8D143253-DC59-4886-92E5-0F0B34759B8A}"/>
                  </a:ext>
                </a:extLst>
              </p:cNvPr>
              <p:cNvCxnSpPr>
                <a:cxnSpLocks/>
              </p:cNvCxnSpPr>
              <p:nvPr/>
            </p:nvCxnSpPr>
            <p:spPr>
              <a:xfrm>
                <a:off x="4834666" y="49375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ECCB5889-58CA-4323-8188-9B5F54F4FA12}"/>
                  </a:ext>
                </a:extLst>
              </p:cNvPr>
              <p:cNvCxnSpPr>
                <a:cxnSpLocks/>
              </p:cNvCxnSpPr>
              <p:nvPr/>
            </p:nvCxnSpPr>
            <p:spPr>
              <a:xfrm>
                <a:off x="4834666" y="50899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EE21AAF-6B6D-4DA3-951C-2A46A1DBE0B2}"/>
                  </a:ext>
                </a:extLst>
              </p:cNvPr>
              <p:cNvCxnSpPr>
                <a:cxnSpLocks/>
              </p:cNvCxnSpPr>
              <p:nvPr/>
            </p:nvCxnSpPr>
            <p:spPr>
              <a:xfrm>
                <a:off x="4834666" y="52663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9482583A-C4EE-4D75-937C-6742C11227C7}"/>
                  </a:ext>
                </a:extLst>
              </p:cNvPr>
              <p:cNvCxnSpPr>
                <a:cxnSpLocks/>
              </p:cNvCxnSpPr>
              <p:nvPr/>
            </p:nvCxnSpPr>
            <p:spPr>
              <a:xfrm>
                <a:off x="4834666" y="54187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EAC62F19-6320-4F6D-87FB-DA430411B399}"/>
                  </a:ext>
                </a:extLst>
              </p:cNvPr>
              <p:cNvCxnSpPr>
                <a:cxnSpLocks/>
              </p:cNvCxnSpPr>
              <p:nvPr/>
            </p:nvCxnSpPr>
            <p:spPr>
              <a:xfrm>
                <a:off x="4834666" y="55711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E638F95C-020D-473A-9088-84E318DD7F87}"/>
                  </a:ext>
                </a:extLst>
              </p:cNvPr>
              <p:cNvCxnSpPr>
                <a:cxnSpLocks/>
              </p:cNvCxnSpPr>
              <p:nvPr/>
            </p:nvCxnSpPr>
            <p:spPr>
              <a:xfrm>
                <a:off x="4834666" y="57235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02EC0A90-8FD2-48E8-814D-567C54D4D73A}"/>
                  </a:ext>
                </a:extLst>
              </p:cNvPr>
              <p:cNvCxnSpPr>
                <a:cxnSpLocks/>
              </p:cNvCxnSpPr>
              <p:nvPr/>
            </p:nvCxnSpPr>
            <p:spPr>
              <a:xfrm>
                <a:off x="4834666" y="5875970"/>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420C8C0B-371D-478E-B061-F8456C6D4404}"/>
                  </a:ext>
                </a:extLst>
              </p:cNvPr>
              <p:cNvCxnSpPr>
                <a:cxnSpLocks/>
              </p:cNvCxnSpPr>
              <p:nvPr/>
            </p:nvCxnSpPr>
            <p:spPr>
              <a:xfrm>
                <a:off x="5598544" y="26273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DD812F0B-389E-4D1D-8B3A-85B879FDAA87}"/>
                  </a:ext>
                </a:extLst>
              </p:cNvPr>
              <p:cNvCxnSpPr>
                <a:cxnSpLocks/>
              </p:cNvCxnSpPr>
              <p:nvPr/>
            </p:nvCxnSpPr>
            <p:spPr>
              <a:xfrm>
                <a:off x="5598544" y="27797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32CDA310-F6C8-4ACC-8714-142F362424E7}"/>
                  </a:ext>
                </a:extLst>
              </p:cNvPr>
              <p:cNvCxnSpPr>
                <a:cxnSpLocks/>
              </p:cNvCxnSpPr>
              <p:nvPr/>
            </p:nvCxnSpPr>
            <p:spPr>
              <a:xfrm>
                <a:off x="5598544" y="29321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C3A1E987-0130-4506-B1A2-0B1D6BB3BC37}"/>
                  </a:ext>
                </a:extLst>
              </p:cNvPr>
              <p:cNvCxnSpPr>
                <a:cxnSpLocks/>
              </p:cNvCxnSpPr>
              <p:nvPr/>
            </p:nvCxnSpPr>
            <p:spPr>
              <a:xfrm>
                <a:off x="5598544" y="30845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C09EE14C-7DE9-4A0B-8363-A1453755D3A9}"/>
                  </a:ext>
                </a:extLst>
              </p:cNvPr>
              <p:cNvCxnSpPr>
                <a:cxnSpLocks/>
              </p:cNvCxnSpPr>
              <p:nvPr/>
            </p:nvCxnSpPr>
            <p:spPr>
              <a:xfrm>
                <a:off x="5598544" y="32369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4EADE738-C28B-4CBA-A402-834E914273FA}"/>
                  </a:ext>
                </a:extLst>
              </p:cNvPr>
              <p:cNvCxnSpPr>
                <a:cxnSpLocks/>
              </p:cNvCxnSpPr>
              <p:nvPr/>
            </p:nvCxnSpPr>
            <p:spPr>
              <a:xfrm>
                <a:off x="5598544" y="3389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4E574152-6C98-44B8-9843-8B07C7739293}"/>
                  </a:ext>
                </a:extLst>
              </p:cNvPr>
              <p:cNvCxnSpPr>
                <a:cxnSpLocks/>
              </p:cNvCxnSpPr>
              <p:nvPr/>
            </p:nvCxnSpPr>
            <p:spPr>
              <a:xfrm>
                <a:off x="5598544" y="3541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5AE6B88C-BD92-49FA-8F45-39E1457DF217}"/>
                  </a:ext>
                </a:extLst>
              </p:cNvPr>
              <p:cNvCxnSpPr>
                <a:cxnSpLocks/>
              </p:cNvCxnSpPr>
              <p:nvPr/>
            </p:nvCxnSpPr>
            <p:spPr>
              <a:xfrm>
                <a:off x="5598544" y="3694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498ABE4E-C11D-4C98-99B0-DCC56B37B929}"/>
                  </a:ext>
                </a:extLst>
              </p:cNvPr>
              <p:cNvCxnSpPr>
                <a:cxnSpLocks/>
              </p:cNvCxnSpPr>
              <p:nvPr/>
            </p:nvCxnSpPr>
            <p:spPr>
              <a:xfrm>
                <a:off x="5598544" y="3846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667120BA-3CDB-4C04-90EA-C39D265A0476}"/>
                  </a:ext>
                </a:extLst>
              </p:cNvPr>
              <p:cNvCxnSpPr>
                <a:cxnSpLocks/>
              </p:cNvCxnSpPr>
              <p:nvPr/>
            </p:nvCxnSpPr>
            <p:spPr>
              <a:xfrm>
                <a:off x="5598544" y="40231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170039AA-7CCD-4C7E-8FB8-C483AE54717F}"/>
                  </a:ext>
                </a:extLst>
              </p:cNvPr>
              <p:cNvCxnSpPr>
                <a:cxnSpLocks/>
              </p:cNvCxnSpPr>
              <p:nvPr/>
            </p:nvCxnSpPr>
            <p:spPr>
              <a:xfrm>
                <a:off x="5598544" y="41755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BA3F18CE-531F-4C68-B06D-734222BF2BDB}"/>
                  </a:ext>
                </a:extLst>
              </p:cNvPr>
              <p:cNvCxnSpPr>
                <a:cxnSpLocks/>
              </p:cNvCxnSpPr>
              <p:nvPr/>
            </p:nvCxnSpPr>
            <p:spPr>
              <a:xfrm>
                <a:off x="5598544" y="43279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E6AA7EB6-9BAE-4615-BD68-62911D3A2C73}"/>
                  </a:ext>
                </a:extLst>
              </p:cNvPr>
              <p:cNvCxnSpPr>
                <a:cxnSpLocks/>
              </p:cNvCxnSpPr>
              <p:nvPr/>
            </p:nvCxnSpPr>
            <p:spPr>
              <a:xfrm>
                <a:off x="5598544" y="44803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46F741C3-4ADA-4F45-8E9F-93B63B27632F}"/>
                  </a:ext>
                </a:extLst>
              </p:cNvPr>
              <p:cNvCxnSpPr>
                <a:cxnSpLocks/>
              </p:cNvCxnSpPr>
              <p:nvPr/>
            </p:nvCxnSpPr>
            <p:spPr>
              <a:xfrm>
                <a:off x="5598544" y="46327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A5A76176-A7D6-40CF-B19A-D42577354010}"/>
                  </a:ext>
                </a:extLst>
              </p:cNvPr>
              <p:cNvCxnSpPr>
                <a:cxnSpLocks/>
              </p:cNvCxnSpPr>
              <p:nvPr/>
            </p:nvCxnSpPr>
            <p:spPr>
              <a:xfrm>
                <a:off x="5598544" y="47851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974EA35D-B7C2-4A37-8ADA-CB0C4DEAEACC}"/>
                  </a:ext>
                </a:extLst>
              </p:cNvPr>
              <p:cNvCxnSpPr>
                <a:cxnSpLocks/>
              </p:cNvCxnSpPr>
              <p:nvPr/>
            </p:nvCxnSpPr>
            <p:spPr>
              <a:xfrm>
                <a:off x="5598544" y="49375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5275FD57-AAE2-45A5-BEE3-EE3A0C422155}"/>
                  </a:ext>
                </a:extLst>
              </p:cNvPr>
              <p:cNvCxnSpPr>
                <a:cxnSpLocks/>
              </p:cNvCxnSpPr>
              <p:nvPr/>
            </p:nvCxnSpPr>
            <p:spPr>
              <a:xfrm>
                <a:off x="5598544" y="51139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BE22E3FE-A55D-4988-9922-9F0ECEB7F37B}"/>
                  </a:ext>
                </a:extLst>
              </p:cNvPr>
              <p:cNvCxnSpPr>
                <a:cxnSpLocks/>
              </p:cNvCxnSpPr>
              <p:nvPr/>
            </p:nvCxnSpPr>
            <p:spPr>
              <a:xfrm>
                <a:off x="5598544" y="52663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CEC7C16A-8DB3-4683-97F2-96A8F2810E2D}"/>
                  </a:ext>
                </a:extLst>
              </p:cNvPr>
              <p:cNvCxnSpPr>
                <a:cxnSpLocks/>
              </p:cNvCxnSpPr>
              <p:nvPr/>
            </p:nvCxnSpPr>
            <p:spPr>
              <a:xfrm>
                <a:off x="5598544" y="54187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BB31BE59-AF56-45CA-83A2-71B98613EDB7}"/>
                  </a:ext>
                </a:extLst>
              </p:cNvPr>
              <p:cNvCxnSpPr>
                <a:cxnSpLocks/>
              </p:cNvCxnSpPr>
              <p:nvPr/>
            </p:nvCxnSpPr>
            <p:spPr>
              <a:xfrm>
                <a:off x="5598544" y="55711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04FF4257-BAE7-4B6B-BB95-E5495C595C38}"/>
                  </a:ext>
                </a:extLst>
              </p:cNvPr>
              <p:cNvCxnSpPr>
                <a:cxnSpLocks/>
              </p:cNvCxnSpPr>
              <p:nvPr/>
            </p:nvCxnSpPr>
            <p:spPr>
              <a:xfrm>
                <a:off x="5598544" y="5723570"/>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FF39E246-909F-49CB-93EA-FF8CA9A5E5DE}"/>
                  </a:ext>
                </a:extLst>
              </p:cNvPr>
              <p:cNvCxnSpPr>
                <a:cxnSpLocks/>
              </p:cNvCxnSpPr>
              <p:nvPr/>
            </p:nvCxnSpPr>
            <p:spPr>
              <a:xfrm>
                <a:off x="5598544" y="5875970"/>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ED9EB679-FD7D-40AC-841A-321EED2C9EEA}"/>
                  </a:ext>
                </a:extLst>
              </p:cNvPr>
              <p:cNvCxnSpPr>
                <a:cxnSpLocks/>
              </p:cNvCxnSpPr>
              <p:nvPr/>
            </p:nvCxnSpPr>
            <p:spPr>
              <a:xfrm>
                <a:off x="6362422" y="2627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0C5FADBB-BE2F-4966-A010-5F59F7CA7C8F}"/>
                  </a:ext>
                </a:extLst>
              </p:cNvPr>
              <p:cNvCxnSpPr>
                <a:cxnSpLocks/>
              </p:cNvCxnSpPr>
              <p:nvPr/>
            </p:nvCxnSpPr>
            <p:spPr>
              <a:xfrm>
                <a:off x="6362422" y="27797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772A67EE-206B-4636-8250-8A814CE5C2CE}"/>
                  </a:ext>
                </a:extLst>
              </p:cNvPr>
              <p:cNvCxnSpPr>
                <a:cxnSpLocks/>
              </p:cNvCxnSpPr>
              <p:nvPr/>
            </p:nvCxnSpPr>
            <p:spPr>
              <a:xfrm>
                <a:off x="6362422" y="29321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1E9FCDA4-BC48-42D6-8A51-ABB186377CFD}"/>
                  </a:ext>
                </a:extLst>
              </p:cNvPr>
              <p:cNvCxnSpPr>
                <a:cxnSpLocks/>
              </p:cNvCxnSpPr>
              <p:nvPr/>
            </p:nvCxnSpPr>
            <p:spPr>
              <a:xfrm>
                <a:off x="6362422" y="30845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4CCDA28F-3D5C-45C2-BD21-9B35A4E05DE3}"/>
                  </a:ext>
                </a:extLst>
              </p:cNvPr>
              <p:cNvCxnSpPr>
                <a:cxnSpLocks/>
              </p:cNvCxnSpPr>
              <p:nvPr/>
            </p:nvCxnSpPr>
            <p:spPr>
              <a:xfrm>
                <a:off x="6362422" y="32369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B1513B63-F393-4800-B8AD-D5BDC1E55FD8}"/>
                  </a:ext>
                </a:extLst>
              </p:cNvPr>
              <p:cNvCxnSpPr>
                <a:cxnSpLocks/>
              </p:cNvCxnSpPr>
              <p:nvPr/>
            </p:nvCxnSpPr>
            <p:spPr>
              <a:xfrm>
                <a:off x="6362422" y="3389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BE5B7425-12EB-46A8-96CC-A8EAE972B84A}"/>
                  </a:ext>
                </a:extLst>
              </p:cNvPr>
              <p:cNvCxnSpPr>
                <a:cxnSpLocks/>
              </p:cNvCxnSpPr>
              <p:nvPr/>
            </p:nvCxnSpPr>
            <p:spPr>
              <a:xfrm>
                <a:off x="6362422" y="3541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724DACE9-E979-4D8D-B4CC-70527ED93049}"/>
                  </a:ext>
                </a:extLst>
              </p:cNvPr>
              <p:cNvCxnSpPr>
                <a:cxnSpLocks/>
              </p:cNvCxnSpPr>
              <p:nvPr/>
            </p:nvCxnSpPr>
            <p:spPr>
              <a:xfrm>
                <a:off x="6362422" y="3694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E63BF908-7A82-436F-8E6A-5F04001DF0E3}"/>
                  </a:ext>
                </a:extLst>
              </p:cNvPr>
              <p:cNvCxnSpPr>
                <a:cxnSpLocks/>
              </p:cNvCxnSpPr>
              <p:nvPr/>
            </p:nvCxnSpPr>
            <p:spPr>
              <a:xfrm>
                <a:off x="6362422" y="38707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949D37EA-0B8B-4336-99C9-ABA72AE1DE6B}"/>
                  </a:ext>
                </a:extLst>
              </p:cNvPr>
              <p:cNvCxnSpPr>
                <a:cxnSpLocks/>
              </p:cNvCxnSpPr>
              <p:nvPr/>
            </p:nvCxnSpPr>
            <p:spPr>
              <a:xfrm>
                <a:off x="6362422" y="40231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11025324-F8B8-42F8-8346-011FAD2C20D2}"/>
                  </a:ext>
                </a:extLst>
              </p:cNvPr>
              <p:cNvCxnSpPr>
                <a:cxnSpLocks/>
              </p:cNvCxnSpPr>
              <p:nvPr/>
            </p:nvCxnSpPr>
            <p:spPr>
              <a:xfrm>
                <a:off x="6362422" y="41755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6A13148A-8C1B-450D-9159-F6EC4708B14E}"/>
                  </a:ext>
                </a:extLst>
              </p:cNvPr>
              <p:cNvCxnSpPr>
                <a:cxnSpLocks/>
              </p:cNvCxnSpPr>
              <p:nvPr/>
            </p:nvCxnSpPr>
            <p:spPr>
              <a:xfrm>
                <a:off x="6362422" y="43279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67CE293E-3197-4A49-AEC7-A00D3497FC08}"/>
                  </a:ext>
                </a:extLst>
              </p:cNvPr>
              <p:cNvCxnSpPr>
                <a:cxnSpLocks/>
              </p:cNvCxnSpPr>
              <p:nvPr/>
            </p:nvCxnSpPr>
            <p:spPr>
              <a:xfrm>
                <a:off x="6362422" y="44803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22D51A90-8051-4200-A5F4-8588D186C205}"/>
                  </a:ext>
                </a:extLst>
              </p:cNvPr>
              <p:cNvCxnSpPr>
                <a:cxnSpLocks/>
              </p:cNvCxnSpPr>
              <p:nvPr/>
            </p:nvCxnSpPr>
            <p:spPr>
              <a:xfrm>
                <a:off x="6362422" y="46327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2E2DD5D0-BB93-45F1-9126-CA7F6DB8E6E6}"/>
                  </a:ext>
                </a:extLst>
              </p:cNvPr>
              <p:cNvCxnSpPr>
                <a:cxnSpLocks/>
              </p:cNvCxnSpPr>
              <p:nvPr/>
            </p:nvCxnSpPr>
            <p:spPr>
              <a:xfrm>
                <a:off x="6362422" y="47851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F6115FD-9E46-4126-8D03-7CEE2262B986}"/>
                  </a:ext>
                </a:extLst>
              </p:cNvPr>
              <p:cNvCxnSpPr>
                <a:cxnSpLocks/>
              </p:cNvCxnSpPr>
              <p:nvPr/>
            </p:nvCxnSpPr>
            <p:spPr>
              <a:xfrm>
                <a:off x="6362422" y="49615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0F528849-018C-454B-9898-0DBBB9347BE5}"/>
                  </a:ext>
                </a:extLst>
              </p:cNvPr>
              <p:cNvCxnSpPr>
                <a:cxnSpLocks/>
              </p:cNvCxnSpPr>
              <p:nvPr/>
            </p:nvCxnSpPr>
            <p:spPr>
              <a:xfrm>
                <a:off x="6362422" y="51139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E15C6E5A-638B-4102-A6AD-3CB3FD3DBC9B}"/>
                  </a:ext>
                </a:extLst>
              </p:cNvPr>
              <p:cNvCxnSpPr>
                <a:cxnSpLocks/>
              </p:cNvCxnSpPr>
              <p:nvPr/>
            </p:nvCxnSpPr>
            <p:spPr>
              <a:xfrm>
                <a:off x="6362422" y="52663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632A3693-5796-4F1F-8558-BCD7877F8124}"/>
                  </a:ext>
                </a:extLst>
              </p:cNvPr>
              <p:cNvCxnSpPr>
                <a:cxnSpLocks/>
              </p:cNvCxnSpPr>
              <p:nvPr/>
            </p:nvCxnSpPr>
            <p:spPr>
              <a:xfrm>
                <a:off x="6362422" y="54187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BEDDBD86-376F-498B-ADE8-2432D7506EE7}"/>
                  </a:ext>
                </a:extLst>
              </p:cNvPr>
              <p:cNvCxnSpPr>
                <a:cxnSpLocks/>
              </p:cNvCxnSpPr>
              <p:nvPr/>
            </p:nvCxnSpPr>
            <p:spPr>
              <a:xfrm>
                <a:off x="6362422" y="5571170"/>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0C0A3F33-F654-4F99-B26C-D81CBF193A13}"/>
                  </a:ext>
                </a:extLst>
              </p:cNvPr>
              <p:cNvCxnSpPr>
                <a:cxnSpLocks/>
              </p:cNvCxnSpPr>
              <p:nvPr/>
            </p:nvCxnSpPr>
            <p:spPr>
              <a:xfrm>
                <a:off x="6362422" y="5723570"/>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E30AFA5D-BC0D-4DD2-B404-13160FA31BEF}"/>
                  </a:ext>
                </a:extLst>
              </p:cNvPr>
              <p:cNvCxnSpPr>
                <a:cxnSpLocks/>
              </p:cNvCxnSpPr>
              <p:nvPr/>
            </p:nvCxnSpPr>
            <p:spPr>
              <a:xfrm>
                <a:off x="6362422" y="5875970"/>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4C86FBE1-9DE2-4D12-A7D7-46C948A7D712}"/>
                  </a:ext>
                </a:extLst>
              </p:cNvPr>
              <p:cNvCxnSpPr>
                <a:cxnSpLocks/>
              </p:cNvCxnSpPr>
              <p:nvPr/>
            </p:nvCxnSpPr>
            <p:spPr>
              <a:xfrm>
                <a:off x="7126300" y="26273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F27C5F82-F5E2-4FC8-9987-495B05632C3D}"/>
                  </a:ext>
                </a:extLst>
              </p:cNvPr>
              <p:cNvCxnSpPr>
                <a:cxnSpLocks/>
              </p:cNvCxnSpPr>
              <p:nvPr/>
            </p:nvCxnSpPr>
            <p:spPr>
              <a:xfrm>
                <a:off x="7126300" y="27797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7929946D-A893-4B87-A01D-40F4629C8811}"/>
                  </a:ext>
                </a:extLst>
              </p:cNvPr>
              <p:cNvCxnSpPr>
                <a:cxnSpLocks/>
              </p:cNvCxnSpPr>
              <p:nvPr/>
            </p:nvCxnSpPr>
            <p:spPr>
              <a:xfrm>
                <a:off x="7126300" y="29321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C4561C34-82F1-4E6E-8C73-C8746B9E57B7}"/>
                  </a:ext>
                </a:extLst>
              </p:cNvPr>
              <p:cNvCxnSpPr>
                <a:cxnSpLocks/>
              </p:cNvCxnSpPr>
              <p:nvPr/>
            </p:nvCxnSpPr>
            <p:spPr>
              <a:xfrm>
                <a:off x="7126300" y="30845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8F1DD34A-7503-486A-AC27-9669FEECADFA}"/>
                  </a:ext>
                </a:extLst>
              </p:cNvPr>
              <p:cNvCxnSpPr>
                <a:cxnSpLocks/>
              </p:cNvCxnSpPr>
              <p:nvPr/>
            </p:nvCxnSpPr>
            <p:spPr>
              <a:xfrm>
                <a:off x="7126300" y="32369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4B80DDE5-2D60-4BCA-B152-783D5E77E653}"/>
                  </a:ext>
                </a:extLst>
              </p:cNvPr>
              <p:cNvCxnSpPr>
                <a:cxnSpLocks/>
              </p:cNvCxnSpPr>
              <p:nvPr/>
            </p:nvCxnSpPr>
            <p:spPr>
              <a:xfrm>
                <a:off x="7126300" y="33893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5BB03BF2-9D14-4888-B517-C6EAECE25287}"/>
                  </a:ext>
                </a:extLst>
              </p:cNvPr>
              <p:cNvCxnSpPr>
                <a:cxnSpLocks/>
              </p:cNvCxnSpPr>
              <p:nvPr/>
            </p:nvCxnSpPr>
            <p:spPr>
              <a:xfrm>
                <a:off x="7126300" y="35417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05FC169A-4294-44EF-997C-1CEDA22935EE}"/>
                  </a:ext>
                </a:extLst>
              </p:cNvPr>
              <p:cNvCxnSpPr>
                <a:cxnSpLocks/>
              </p:cNvCxnSpPr>
              <p:nvPr/>
            </p:nvCxnSpPr>
            <p:spPr>
              <a:xfrm>
                <a:off x="7126300" y="36941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C1697855-DE98-4580-A661-25A6BD1444FE}"/>
                  </a:ext>
                </a:extLst>
              </p:cNvPr>
              <p:cNvCxnSpPr>
                <a:cxnSpLocks/>
              </p:cNvCxnSpPr>
              <p:nvPr/>
            </p:nvCxnSpPr>
            <p:spPr>
              <a:xfrm>
                <a:off x="7126300" y="38465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60B18175-9708-4B50-A54D-28AD6034641F}"/>
                  </a:ext>
                </a:extLst>
              </p:cNvPr>
              <p:cNvCxnSpPr>
                <a:cxnSpLocks/>
              </p:cNvCxnSpPr>
              <p:nvPr/>
            </p:nvCxnSpPr>
            <p:spPr>
              <a:xfrm>
                <a:off x="7126300" y="39989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70EC1D50-47CF-4AB8-BDC4-A95000409679}"/>
                  </a:ext>
                </a:extLst>
              </p:cNvPr>
              <p:cNvCxnSpPr>
                <a:cxnSpLocks/>
              </p:cNvCxnSpPr>
              <p:nvPr/>
            </p:nvCxnSpPr>
            <p:spPr>
              <a:xfrm>
                <a:off x="7126300" y="4151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9F7F849C-F35C-401E-B68E-2A24CF96E951}"/>
                  </a:ext>
                </a:extLst>
              </p:cNvPr>
              <p:cNvCxnSpPr>
                <a:cxnSpLocks/>
              </p:cNvCxnSpPr>
              <p:nvPr/>
            </p:nvCxnSpPr>
            <p:spPr>
              <a:xfrm>
                <a:off x="7126300" y="4303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D7EB590C-B597-444C-A245-E06C4EC15C11}"/>
                  </a:ext>
                </a:extLst>
              </p:cNvPr>
              <p:cNvCxnSpPr>
                <a:cxnSpLocks/>
              </p:cNvCxnSpPr>
              <p:nvPr/>
            </p:nvCxnSpPr>
            <p:spPr>
              <a:xfrm>
                <a:off x="7126300" y="4456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894D9EDF-4F69-4C24-B5A8-B7B3C7E35EDE}"/>
                  </a:ext>
                </a:extLst>
              </p:cNvPr>
              <p:cNvCxnSpPr>
                <a:cxnSpLocks/>
              </p:cNvCxnSpPr>
              <p:nvPr/>
            </p:nvCxnSpPr>
            <p:spPr>
              <a:xfrm>
                <a:off x="7126300" y="4608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9BE6D225-1311-40AE-BE45-7AF3B9E4EA29}"/>
                  </a:ext>
                </a:extLst>
              </p:cNvPr>
              <p:cNvCxnSpPr>
                <a:cxnSpLocks/>
              </p:cNvCxnSpPr>
              <p:nvPr/>
            </p:nvCxnSpPr>
            <p:spPr>
              <a:xfrm>
                <a:off x="7126300" y="47851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98BA1307-18CA-4DB1-BB4A-71515F6321EA}"/>
                  </a:ext>
                </a:extLst>
              </p:cNvPr>
              <p:cNvCxnSpPr>
                <a:cxnSpLocks/>
              </p:cNvCxnSpPr>
              <p:nvPr/>
            </p:nvCxnSpPr>
            <p:spPr>
              <a:xfrm>
                <a:off x="7126300" y="49375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F9892725-471E-458E-926B-8A272863FE4B}"/>
                  </a:ext>
                </a:extLst>
              </p:cNvPr>
              <p:cNvCxnSpPr>
                <a:cxnSpLocks/>
              </p:cNvCxnSpPr>
              <p:nvPr/>
            </p:nvCxnSpPr>
            <p:spPr>
              <a:xfrm>
                <a:off x="7126300" y="50899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207C15D0-5DCA-4ECB-B220-C02046D1E1D2}"/>
                  </a:ext>
                </a:extLst>
              </p:cNvPr>
              <p:cNvCxnSpPr>
                <a:cxnSpLocks/>
              </p:cNvCxnSpPr>
              <p:nvPr/>
            </p:nvCxnSpPr>
            <p:spPr>
              <a:xfrm>
                <a:off x="7126300" y="52423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70C38BD2-0E7A-497F-BF56-4B5ADD3A1A3A}"/>
                  </a:ext>
                </a:extLst>
              </p:cNvPr>
              <p:cNvCxnSpPr>
                <a:cxnSpLocks/>
              </p:cNvCxnSpPr>
              <p:nvPr/>
            </p:nvCxnSpPr>
            <p:spPr>
              <a:xfrm>
                <a:off x="7126300" y="53947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35939FAA-7678-4C0A-B975-015FA2ACEB52}"/>
                  </a:ext>
                </a:extLst>
              </p:cNvPr>
              <p:cNvCxnSpPr>
                <a:cxnSpLocks/>
              </p:cNvCxnSpPr>
              <p:nvPr/>
            </p:nvCxnSpPr>
            <p:spPr>
              <a:xfrm>
                <a:off x="7126300" y="55471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B7C43FFD-7F29-4E77-94DC-1DA98FC57B73}"/>
                  </a:ext>
                </a:extLst>
              </p:cNvPr>
              <p:cNvCxnSpPr>
                <a:cxnSpLocks/>
              </p:cNvCxnSpPr>
              <p:nvPr/>
            </p:nvCxnSpPr>
            <p:spPr>
              <a:xfrm>
                <a:off x="7126300" y="56995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7942EC7D-C3DD-40FE-8BCE-EE4005E869AF}"/>
                  </a:ext>
                </a:extLst>
              </p:cNvPr>
              <p:cNvCxnSpPr>
                <a:cxnSpLocks/>
              </p:cNvCxnSpPr>
              <p:nvPr/>
            </p:nvCxnSpPr>
            <p:spPr>
              <a:xfrm>
                <a:off x="7126300" y="58759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8A1659B1-CFF6-47DC-861A-28EFB1827918}"/>
                  </a:ext>
                </a:extLst>
              </p:cNvPr>
              <p:cNvCxnSpPr>
                <a:cxnSpLocks/>
              </p:cNvCxnSpPr>
              <p:nvPr/>
            </p:nvCxnSpPr>
            <p:spPr>
              <a:xfrm>
                <a:off x="7890178" y="26273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4C84745A-CFEC-450B-B5ED-5F1FD5EEDD28}"/>
                  </a:ext>
                </a:extLst>
              </p:cNvPr>
              <p:cNvCxnSpPr>
                <a:cxnSpLocks/>
              </p:cNvCxnSpPr>
              <p:nvPr/>
            </p:nvCxnSpPr>
            <p:spPr>
              <a:xfrm>
                <a:off x="7890178" y="27797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87CBFF49-5304-4799-800A-E73BEAE2557A}"/>
                  </a:ext>
                </a:extLst>
              </p:cNvPr>
              <p:cNvCxnSpPr>
                <a:cxnSpLocks/>
              </p:cNvCxnSpPr>
              <p:nvPr/>
            </p:nvCxnSpPr>
            <p:spPr>
              <a:xfrm>
                <a:off x="7890178" y="29321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F3852DFE-CDB6-4E52-AF95-F8546D671EE3}"/>
                  </a:ext>
                </a:extLst>
              </p:cNvPr>
              <p:cNvCxnSpPr>
                <a:cxnSpLocks/>
              </p:cNvCxnSpPr>
              <p:nvPr/>
            </p:nvCxnSpPr>
            <p:spPr>
              <a:xfrm>
                <a:off x="7890178" y="30845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0E59AC3B-A217-4F87-A1FE-265E7326A78E}"/>
                  </a:ext>
                </a:extLst>
              </p:cNvPr>
              <p:cNvCxnSpPr>
                <a:cxnSpLocks/>
              </p:cNvCxnSpPr>
              <p:nvPr/>
            </p:nvCxnSpPr>
            <p:spPr>
              <a:xfrm>
                <a:off x="7890178" y="32369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79DD380D-F040-496E-875F-D9152B96FEF7}"/>
                  </a:ext>
                </a:extLst>
              </p:cNvPr>
              <p:cNvCxnSpPr>
                <a:cxnSpLocks/>
              </p:cNvCxnSpPr>
              <p:nvPr/>
            </p:nvCxnSpPr>
            <p:spPr>
              <a:xfrm>
                <a:off x="7890178" y="3389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1A1C158D-8262-47BB-A3D7-C77A22EF1CFF}"/>
                  </a:ext>
                </a:extLst>
              </p:cNvPr>
              <p:cNvCxnSpPr>
                <a:cxnSpLocks/>
              </p:cNvCxnSpPr>
              <p:nvPr/>
            </p:nvCxnSpPr>
            <p:spPr>
              <a:xfrm>
                <a:off x="7890178" y="35417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D8638F4B-2248-40B2-B8D8-67B8F3C9646F}"/>
                  </a:ext>
                </a:extLst>
              </p:cNvPr>
              <p:cNvCxnSpPr>
                <a:cxnSpLocks/>
              </p:cNvCxnSpPr>
              <p:nvPr/>
            </p:nvCxnSpPr>
            <p:spPr>
              <a:xfrm>
                <a:off x="7890178" y="36941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7EE757E7-985B-4484-BD77-42D5DB162B58}"/>
                  </a:ext>
                </a:extLst>
              </p:cNvPr>
              <p:cNvCxnSpPr>
                <a:cxnSpLocks/>
              </p:cNvCxnSpPr>
              <p:nvPr/>
            </p:nvCxnSpPr>
            <p:spPr>
              <a:xfrm>
                <a:off x="7890178" y="38465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DF8C6093-8800-453A-881D-267D8F7CCD3D}"/>
                  </a:ext>
                </a:extLst>
              </p:cNvPr>
              <p:cNvCxnSpPr>
                <a:cxnSpLocks/>
              </p:cNvCxnSpPr>
              <p:nvPr/>
            </p:nvCxnSpPr>
            <p:spPr>
              <a:xfrm>
                <a:off x="7890178" y="39989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C6797C03-11A0-4303-BA99-FD12C295063E}"/>
                  </a:ext>
                </a:extLst>
              </p:cNvPr>
              <p:cNvCxnSpPr>
                <a:cxnSpLocks/>
              </p:cNvCxnSpPr>
              <p:nvPr/>
            </p:nvCxnSpPr>
            <p:spPr>
              <a:xfrm>
                <a:off x="7890178" y="4151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7416322C-DF19-4702-8445-38559C9A8947}"/>
                  </a:ext>
                </a:extLst>
              </p:cNvPr>
              <p:cNvCxnSpPr>
                <a:cxnSpLocks/>
              </p:cNvCxnSpPr>
              <p:nvPr/>
            </p:nvCxnSpPr>
            <p:spPr>
              <a:xfrm>
                <a:off x="7890178" y="4303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4DE66EB9-015E-4DF2-8978-13A929047E3F}"/>
                  </a:ext>
                </a:extLst>
              </p:cNvPr>
              <p:cNvCxnSpPr>
                <a:cxnSpLocks/>
              </p:cNvCxnSpPr>
              <p:nvPr/>
            </p:nvCxnSpPr>
            <p:spPr>
              <a:xfrm>
                <a:off x="7890178" y="4456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9AF8185B-7892-4D33-A4F3-6DF4C055A5FB}"/>
                  </a:ext>
                </a:extLst>
              </p:cNvPr>
              <p:cNvCxnSpPr>
                <a:cxnSpLocks/>
              </p:cNvCxnSpPr>
              <p:nvPr/>
            </p:nvCxnSpPr>
            <p:spPr>
              <a:xfrm>
                <a:off x="7890178" y="46327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DC91690E-B676-4AC8-9CDA-07F5D0F28A2A}"/>
                  </a:ext>
                </a:extLst>
              </p:cNvPr>
              <p:cNvCxnSpPr>
                <a:cxnSpLocks/>
              </p:cNvCxnSpPr>
              <p:nvPr/>
            </p:nvCxnSpPr>
            <p:spPr>
              <a:xfrm>
                <a:off x="7890178" y="47851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1CA7B2F9-1755-45A7-9ED9-C143CA088B9F}"/>
                  </a:ext>
                </a:extLst>
              </p:cNvPr>
              <p:cNvCxnSpPr>
                <a:cxnSpLocks/>
              </p:cNvCxnSpPr>
              <p:nvPr/>
            </p:nvCxnSpPr>
            <p:spPr>
              <a:xfrm>
                <a:off x="7890178" y="49375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663BF30F-012A-4D4F-BF1A-FD4822635672}"/>
                  </a:ext>
                </a:extLst>
              </p:cNvPr>
              <p:cNvCxnSpPr>
                <a:cxnSpLocks/>
              </p:cNvCxnSpPr>
              <p:nvPr/>
            </p:nvCxnSpPr>
            <p:spPr>
              <a:xfrm>
                <a:off x="7890178" y="50899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585054B5-B8F1-4BD3-B02A-D704297F8663}"/>
                  </a:ext>
                </a:extLst>
              </p:cNvPr>
              <p:cNvCxnSpPr>
                <a:cxnSpLocks/>
              </p:cNvCxnSpPr>
              <p:nvPr/>
            </p:nvCxnSpPr>
            <p:spPr>
              <a:xfrm>
                <a:off x="7890178" y="52423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0BEE9A07-DE9A-4BDD-A956-7354936B5CE7}"/>
                  </a:ext>
                </a:extLst>
              </p:cNvPr>
              <p:cNvCxnSpPr>
                <a:cxnSpLocks/>
              </p:cNvCxnSpPr>
              <p:nvPr/>
            </p:nvCxnSpPr>
            <p:spPr>
              <a:xfrm>
                <a:off x="7890178" y="53947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15B05633-BC53-43A3-851E-44094EB43611}"/>
                  </a:ext>
                </a:extLst>
              </p:cNvPr>
              <p:cNvCxnSpPr>
                <a:cxnSpLocks/>
              </p:cNvCxnSpPr>
              <p:nvPr/>
            </p:nvCxnSpPr>
            <p:spPr>
              <a:xfrm>
                <a:off x="7890178" y="55471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F2BBE299-67F8-4627-8DC4-34DF36BAC1C0}"/>
                  </a:ext>
                </a:extLst>
              </p:cNvPr>
              <p:cNvCxnSpPr>
                <a:cxnSpLocks/>
              </p:cNvCxnSpPr>
              <p:nvPr/>
            </p:nvCxnSpPr>
            <p:spPr>
              <a:xfrm>
                <a:off x="7890178" y="57235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5453AC6-95EF-4CAB-8CEC-349FF271C08D}"/>
                  </a:ext>
                </a:extLst>
              </p:cNvPr>
              <p:cNvCxnSpPr>
                <a:cxnSpLocks/>
              </p:cNvCxnSpPr>
              <p:nvPr/>
            </p:nvCxnSpPr>
            <p:spPr>
              <a:xfrm>
                <a:off x="7890178" y="58759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A08B0FBE-8E6D-4562-935E-4DDB87B9F2A5}"/>
              </a:ext>
            </a:extLst>
          </p:cNvPr>
          <p:cNvSpPr>
            <a:spLocks noGrp="1"/>
          </p:cNvSpPr>
          <p:nvPr>
            <p:ph type="title"/>
          </p:nvPr>
        </p:nvSpPr>
        <p:spPr/>
        <p:txBody>
          <a:bodyPr/>
          <a:lstStyle/>
          <a:p>
            <a:r>
              <a:rPr lang="en-US" sz="3200"/>
              <a:t>C1 provides deep full-length </a:t>
            </a:r>
            <a:br>
              <a:rPr lang="en-US" sz="3200"/>
            </a:br>
            <a:r>
              <a:rPr lang="en-US" sz="3200"/>
              <a:t>mRNA sequencing </a:t>
            </a:r>
            <a:endParaRPr lang="en-US" sz="3200" dirty="0"/>
          </a:p>
        </p:txBody>
      </p:sp>
      <p:sp>
        <p:nvSpPr>
          <p:cNvPr id="4" name="Rectangle 3">
            <a:extLst>
              <a:ext uri="{FF2B5EF4-FFF2-40B4-BE49-F238E27FC236}">
                <a16:creationId xmlns:a16="http://schemas.microsoft.com/office/drawing/2014/main" id="{FA1DFD0A-29A1-459C-9541-9E358D08AC5E}"/>
              </a:ext>
            </a:extLst>
          </p:cNvPr>
          <p:cNvSpPr/>
          <p:nvPr/>
        </p:nvSpPr>
        <p:spPr>
          <a:xfrm>
            <a:off x="2042494" y="2475730"/>
            <a:ext cx="3027520" cy="3578063"/>
          </a:xfrm>
          <a:prstGeom prst="rect">
            <a:avLst/>
          </a:prstGeom>
          <a:gradFill>
            <a:gsLst>
              <a:gs pos="0">
                <a:schemeClr val="accent1">
                  <a:alpha val="50000"/>
                </a:schemeClr>
              </a:gs>
              <a:gs pos="89000">
                <a:schemeClr val="accent1">
                  <a:lumMod val="45000"/>
                  <a:lumOff val="55000"/>
                  <a:alpha val="5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363473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032DC7-445A-4006-8BA5-11EDE181E819}"/>
              </a:ext>
            </a:extLst>
          </p:cNvPr>
          <p:cNvGrpSpPr/>
          <p:nvPr/>
        </p:nvGrpSpPr>
        <p:grpSpPr>
          <a:xfrm>
            <a:off x="518159" y="2529337"/>
            <a:ext cx="7873159" cy="3649115"/>
            <a:chOff x="815463" y="2133097"/>
            <a:chExt cx="8080094" cy="3745027"/>
          </a:xfrm>
        </p:grpSpPr>
        <p:pic>
          <p:nvPicPr>
            <p:cNvPr id="6" name="Picture 5">
              <a:extLst>
                <a:ext uri="{FF2B5EF4-FFF2-40B4-BE49-F238E27FC236}">
                  <a16:creationId xmlns:a16="http://schemas.microsoft.com/office/drawing/2014/main" id="{7AADD478-B3ED-4E38-BC35-8DD91A993D42}"/>
                </a:ext>
              </a:extLst>
            </p:cNvPr>
            <p:cNvPicPr>
              <a:picLocks noChangeAspect="1"/>
            </p:cNvPicPr>
            <p:nvPr/>
          </p:nvPicPr>
          <p:blipFill>
            <a:blip r:embed="rId4"/>
            <a:stretch>
              <a:fillRect/>
            </a:stretch>
          </p:blipFill>
          <p:spPr>
            <a:xfrm>
              <a:off x="1525136" y="2133097"/>
              <a:ext cx="5598909" cy="3745027"/>
            </a:xfrm>
            <a:prstGeom prst="rect">
              <a:avLst/>
            </a:prstGeom>
          </p:spPr>
        </p:pic>
        <p:sp>
          <p:nvSpPr>
            <p:cNvPr id="8" name="Rectangle 7">
              <a:extLst>
                <a:ext uri="{FF2B5EF4-FFF2-40B4-BE49-F238E27FC236}">
                  <a16:creationId xmlns:a16="http://schemas.microsoft.com/office/drawing/2014/main" id="{91F4F4F7-7FDD-436A-9D7E-7DCFB941F8C9}"/>
                </a:ext>
              </a:extLst>
            </p:cNvPr>
            <p:cNvSpPr/>
            <p:nvPr/>
          </p:nvSpPr>
          <p:spPr>
            <a:xfrm rot="-5400000">
              <a:off x="-94693" y="3800466"/>
              <a:ext cx="222042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chemeClr val="accent1"/>
                  </a:solidFill>
                  <a:effectLst/>
                  <a:uLnTx/>
                  <a:uFillTx/>
                  <a:latin typeface="Proxima Nova"/>
                  <a:ea typeface="+mn-ea"/>
                  <a:cs typeface="+mn-cs"/>
                </a:rPr>
                <a:t>More sensitivity</a:t>
              </a:r>
            </a:p>
          </p:txBody>
        </p:sp>
        <p:cxnSp>
          <p:nvCxnSpPr>
            <p:cNvPr id="9" name="Straight Connector 8">
              <a:extLst>
                <a:ext uri="{FF2B5EF4-FFF2-40B4-BE49-F238E27FC236}">
                  <a16:creationId xmlns:a16="http://schemas.microsoft.com/office/drawing/2014/main" id="{CDD2938D-AE06-4719-8B68-559DCBAE5D2E}"/>
                </a:ext>
              </a:extLst>
            </p:cNvPr>
            <p:cNvCxnSpPr>
              <a:cxnSpLocks/>
            </p:cNvCxnSpPr>
            <p:nvPr/>
          </p:nvCxnSpPr>
          <p:spPr>
            <a:xfrm>
              <a:off x="1320606" y="2649202"/>
              <a:ext cx="0" cy="2702638"/>
            </a:xfrm>
            <a:prstGeom prst="line">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E65AC16-6C6D-42D8-8D9C-54F52BE87C1B}"/>
                </a:ext>
              </a:extLst>
            </p:cNvPr>
            <p:cNvSpPr txBox="1"/>
            <p:nvPr/>
          </p:nvSpPr>
          <p:spPr>
            <a:xfrm>
              <a:off x="7618864" y="4611057"/>
              <a:ext cx="1276693" cy="499675"/>
            </a:xfrm>
            <a:prstGeom prst="rect">
              <a:avLst/>
            </a:prstGeom>
          </p:spPr>
          <p:txBody>
            <a:bodyPr vert="horz" wrap="square" lIns="0" tIns="45720" rIns="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Proxima Nova"/>
                  <a:ea typeface="+mn-ea"/>
                  <a:cs typeface="+mn-cs"/>
                </a:rPr>
                <a:t>C1 methods</a:t>
              </a:r>
            </a:p>
          </p:txBody>
        </p:sp>
        <p:sp>
          <p:nvSpPr>
            <p:cNvPr id="12" name="Right Brace 11">
              <a:extLst>
                <a:ext uri="{FF2B5EF4-FFF2-40B4-BE49-F238E27FC236}">
                  <a16:creationId xmlns:a16="http://schemas.microsoft.com/office/drawing/2014/main" id="{0A426591-F6CA-481C-8065-53943AC2C15C}"/>
                </a:ext>
              </a:extLst>
            </p:cNvPr>
            <p:cNvSpPr/>
            <p:nvPr/>
          </p:nvSpPr>
          <p:spPr>
            <a:xfrm>
              <a:off x="7147217" y="4550308"/>
              <a:ext cx="271030" cy="499675"/>
            </a:xfrm>
            <a:prstGeom prst="rightBrace">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a:ea typeface="+mn-ea"/>
                <a:cs typeface="+mn-cs"/>
              </a:endParaRPr>
            </a:p>
          </p:txBody>
        </p:sp>
      </p:grpSp>
      <p:sp>
        <p:nvSpPr>
          <p:cNvPr id="2" name="Title 1">
            <a:extLst>
              <a:ext uri="{FF2B5EF4-FFF2-40B4-BE49-F238E27FC236}">
                <a16:creationId xmlns:a16="http://schemas.microsoft.com/office/drawing/2014/main" id="{39E19E1B-3E22-4EC2-9383-25957B690341}"/>
              </a:ext>
            </a:extLst>
          </p:cNvPr>
          <p:cNvSpPr>
            <a:spLocks noGrp="1"/>
          </p:cNvSpPr>
          <p:nvPr>
            <p:ph type="title"/>
          </p:nvPr>
        </p:nvSpPr>
        <p:spPr>
          <a:xfrm>
            <a:off x="457200" y="457200"/>
            <a:ext cx="8229600" cy="914400"/>
          </a:xfrm>
        </p:spPr>
        <p:txBody>
          <a:bodyPr/>
          <a:lstStyle/>
          <a:p>
            <a:r>
              <a:rPr lang="en-US"/>
              <a:t>C1 methods exhibit the highest sensitivity, even when accounting for read depth</a:t>
            </a:r>
            <a:endParaRPr lang="en-US" dirty="0"/>
          </a:p>
        </p:txBody>
      </p:sp>
      <p:sp>
        <p:nvSpPr>
          <p:cNvPr id="13" name="Rectangle 12">
            <a:extLst>
              <a:ext uri="{FF2B5EF4-FFF2-40B4-BE49-F238E27FC236}">
                <a16:creationId xmlns:a16="http://schemas.microsoft.com/office/drawing/2014/main" id="{11ABA52A-FF24-49CA-AC7B-CC1A4E9C8EC6}"/>
              </a:ext>
            </a:extLst>
          </p:cNvPr>
          <p:cNvSpPr/>
          <p:nvPr/>
        </p:nvSpPr>
        <p:spPr>
          <a:xfrm>
            <a:off x="457200" y="6303911"/>
            <a:ext cx="7772400" cy="276999"/>
          </a:xfrm>
          <a:prstGeom prst="rect">
            <a:avLst/>
          </a:prstGeom>
        </p:spPr>
        <p:txBody>
          <a:bodyPr wrap="square" anchor="b" anchorCtr="0">
            <a:spAutoFit/>
          </a:bodyPr>
          <a:lstStyle/>
          <a:p>
            <a:r>
              <a:rPr lang="da-DK" sz="1200">
                <a:solidFill>
                  <a:schemeClr val="bg1">
                    <a:lumMod val="50000"/>
                  </a:schemeClr>
                </a:solidFill>
                <a:latin typeface="Proxima Nova" panose="02000506030000020004" pitchFamily="2" charset="0"/>
              </a:rPr>
              <a:t>Svensson et al., </a:t>
            </a:r>
            <a:r>
              <a:rPr lang="da-DK" sz="1200" i="1">
                <a:solidFill>
                  <a:schemeClr val="bg1">
                    <a:lumMod val="50000"/>
                  </a:schemeClr>
                </a:solidFill>
                <a:latin typeface="Proxima Nova" panose="02000506030000020004" pitchFamily="2" charset="0"/>
              </a:rPr>
              <a:t>Nature Methods </a:t>
            </a:r>
            <a:r>
              <a:rPr lang="da-DK" sz="1200">
                <a:solidFill>
                  <a:schemeClr val="bg1">
                    <a:lumMod val="50000"/>
                  </a:schemeClr>
                </a:solidFill>
                <a:latin typeface="Proxima Nova" panose="02000506030000020004" pitchFamily="2" charset="0"/>
              </a:rPr>
              <a:t>(2017)</a:t>
            </a:r>
          </a:p>
        </p:txBody>
      </p:sp>
      <p:sp>
        <p:nvSpPr>
          <p:cNvPr id="14" name="Rectangle 13">
            <a:extLst>
              <a:ext uri="{FF2B5EF4-FFF2-40B4-BE49-F238E27FC236}">
                <a16:creationId xmlns:a16="http://schemas.microsoft.com/office/drawing/2014/main" id="{BECA895F-09E6-491F-BE4E-741BB226F227}"/>
              </a:ext>
            </a:extLst>
          </p:cNvPr>
          <p:cNvSpPr/>
          <p:nvPr/>
        </p:nvSpPr>
        <p:spPr>
          <a:xfrm>
            <a:off x="6779194" y="2444136"/>
            <a:ext cx="2242886" cy="1754326"/>
          </a:xfrm>
          <a:prstGeom prst="rect">
            <a:avLst/>
          </a:prstGeom>
        </p:spPr>
        <p:txBody>
          <a:bodyPr wrap="square">
            <a:spAutoFit/>
          </a:bodyPr>
          <a:lstStyle/>
          <a:p>
            <a:r>
              <a:rPr lang="en-US" dirty="0">
                <a:solidFill>
                  <a:schemeClr val="accent1"/>
                </a:solidFill>
              </a:rPr>
              <a:t>Sequencing other single-cell methods more deeply does not lead to the same gene detection as C1 methods.</a:t>
            </a:r>
          </a:p>
        </p:txBody>
      </p:sp>
    </p:spTree>
    <p:custDataLst>
      <p:tags r:id="rId1"/>
    </p:custDataLst>
    <p:extLst>
      <p:ext uri="{BB962C8B-B14F-4D97-AF65-F5344CB8AC3E}">
        <p14:creationId xmlns:p14="http://schemas.microsoft.com/office/powerpoint/2010/main" val="136117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8911A1-F094-48F3-A55B-302E1D53A933}"/>
              </a:ext>
            </a:extLst>
          </p:cNvPr>
          <p:cNvSpPr>
            <a:spLocks noGrp="1"/>
          </p:cNvSpPr>
          <p:nvPr>
            <p:ph type="title"/>
          </p:nvPr>
        </p:nvSpPr>
        <p:spPr>
          <a:xfrm>
            <a:off x="457200" y="457200"/>
            <a:ext cx="8382000" cy="914400"/>
          </a:xfrm>
        </p:spPr>
        <p:txBody>
          <a:bodyPr/>
          <a:lstStyle/>
          <a:p>
            <a:r>
              <a:rPr lang="en-US"/>
              <a:t>Uncover molecular pathways with C1 </a:t>
            </a:r>
            <a:r>
              <a:rPr lang="en-US" sz="2400" b="0"/>
              <a:t>Developmental biology</a:t>
            </a:r>
            <a:endParaRPr lang="en-US" b="0" dirty="0"/>
          </a:p>
        </p:txBody>
      </p:sp>
      <p:sp>
        <p:nvSpPr>
          <p:cNvPr id="8" name="Content Placeholder 7">
            <a:extLst>
              <a:ext uri="{FF2B5EF4-FFF2-40B4-BE49-F238E27FC236}">
                <a16:creationId xmlns:a16="http://schemas.microsoft.com/office/drawing/2014/main" id="{2D31B946-73BD-4AA3-9174-680CA61044F2}"/>
              </a:ext>
            </a:extLst>
          </p:cNvPr>
          <p:cNvSpPr>
            <a:spLocks noGrp="1"/>
          </p:cNvSpPr>
          <p:nvPr>
            <p:ph sz="quarter" idx="15"/>
          </p:nvPr>
        </p:nvSpPr>
        <p:spPr/>
        <p:txBody>
          <a:bodyPr/>
          <a:lstStyle/>
          <a:p>
            <a:r>
              <a:rPr lang="en-US"/>
              <a:t>RESEARCH</a:t>
            </a:r>
            <a:endParaRPr lang="en-US" dirty="0"/>
          </a:p>
        </p:txBody>
      </p:sp>
      <p:sp>
        <p:nvSpPr>
          <p:cNvPr id="9" name="Content Placeholder 8">
            <a:extLst>
              <a:ext uri="{FF2B5EF4-FFF2-40B4-BE49-F238E27FC236}">
                <a16:creationId xmlns:a16="http://schemas.microsoft.com/office/drawing/2014/main" id="{29118411-EB11-4C1D-B8E1-6B328A472C38}"/>
              </a:ext>
            </a:extLst>
          </p:cNvPr>
          <p:cNvSpPr>
            <a:spLocks noGrp="1"/>
          </p:cNvSpPr>
          <p:nvPr>
            <p:ph sz="quarter" idx="16"/>
          </p:nvPr>
        </p:nvSpPr>
        <p:spPr/>
        <p:txBody>
          <a:bodyPr/>
          <a:lstStyle/>
          <a:p>
            <a:r>
              <a:rPr lang="en-US"/>
              <a:t>Single-cell analysis uncovers convergence of cell identities during axolotl </a:t>
            </a:r>
            <a:br>
              <a:rPr lang="en-US"/>
            </a:br>
            <a:r>
              <a:rPr lang="en-US"/>
              <a:t>limb regeneration</a:t>
            </a:r>
          </a:p>
          <a:p>
            <a:pPr lvl="1"/>
            <a:r>
              <a:rPr lang="en-US"/>
              <a:t>Gerber, T., Murawala, P., Knapp, D., Masselink, W., Schuez, M., Hermann, S., Gac-Santel, M., Nowoshilow, S., </a:t>
            </a:r>
            <a:br>
              <a:rPr lang="en-US"/>
            </a:br>
            <a:r>
              <a:rPr lang="en-US"/>
              <a:t>Kageyama, J., Khattak, S., Currie, J.D., Camp, J.G., Tanaka, E.M., Treutlein, B.</a:t>
            </a:r>
          </a:p>
          <a:p>
            <a:pPr lvl="2"/>
            <a:r>
              <a:rPr lang="en-US" i="1"/>
              <a:t>Science</a:t>
            </a:r>
            <a:r>
              <a:rPr lang="en-US"/>
              <a:t> (2018): 10.1126</a:t>
            </a:r>
          </a:p>
          <a:p>
            <a:endParaRPr lang="en-US"/>
          </a:p>
          <a:p>
            <a:endParaRPr lang="en-US" dirty="0"/>
          </a:p>
        </p:txBody>
      </p:sp>
      <p:pic>
        <p:nvPicPr>
          <p:cNvPr id="3" name="Picture 2">
            <a:extLst>
              <a:ext uri="{FF2B5EF4-FFF2-40B4-BE49-F238E27FC236}">
                <a16:creationId xmlns:a16="http://schemas.microsoft.com/office/drawing/2014/main" id="{62D5A3DC-E129-4005-B9D1-F168357EA4C2}"/>
              </a:ext>
            </a:extLst>
          </p:cNvPr>
          <p:cNvPicPr>
            <a:picLocks noChangeAspect="1"/>
          </p:cNvPicPr>
          <p:nvPr/>
        </p:nvPicPr>
        <p:blipFill>
          <a:blip r:embed="rId3"/>
          <a:stretch>
            <a:fillRect/>
          </a:stretch>
        </p:blipFill>
        <p:spPr>
          <a:xfrm>
            <a:off x="1815565" y="2125374"/>
            <a:ext cx="1181100" cy="457200"/>
          </a:xfrm>
          <a:prstGeom prst="rect">
            <a:avLst/>
          </a:prstGeom>
        </p:spPr>
      </p:pic>
    </p:spTree>
    <p:custDataLst>
      <p:tags r:id="rId1"/>
    </p:custDataLst>
    <p:extLst>
      <p:ext uri="{BB962C8B-B14F-4D97-AF65-F5344CB8AC3E}">
        <p14:creationId xmlns:p14="http://schemas.microsoft.com/office/powerpoint/2010/main" val="802897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6C7656-EB9B-4698-A40D-7673B6823D48}"/>
              </a:ext>
            </a:extLst>
          </p:cNvPr>
          <p:cNvSpPr>
            <a:spLocks noGrp="1"/>
          </p:cNvSpPr>
          <p:nvPr>
            <p:ph type="title"/>
          </p:nvPr>
        </p:nvSpPr>
        <p:spPr/>
        <p:txBody>
          <a:bodyPr/>
          <a:lstStyle/>
          <a:p>
            <a:r>
              <a:rPr lang="en-US" dirty="0"/>
              <a:t>Understand cellular diversity with ultrahigh-throughput methods</a:t>
            </a:r>
          </a:p>
        </p:txBody>
      </p:sp>
      <p:sp>
        <p:nvSpPr>
          <p:cNvPr id="6" name="Content Placeholder 5">
            <a:extLst>
              <a:ext uri="{FF2B5EF4-FFF2-40B4-BE49-F238E27FC236}">
                <a16:creationId xmlns:a16="http://schemas.microsoft.com/office/drawing/2014/main" id="{4B6C6A39-9DFA-4977-B2C2-CB71A20B2EE6}"/>
              </a:ext>
            </a:extLst>
          </p:cNvPr>
          <p:cNvSpPr>
            <a:spLocks noGrp="1"/>
          </p:cNvSpPr>
          <p:nvPr>
            <p:ph idx="1"/>
          </p:nvPr>
        </p:nvSpPr>
        <p:spPr>
          <a:xfrm>
            <a:off x="5633484" y="2679700"/>
            <a:ext cx="3083796" cy="2476336"/>
          </a:xfrm>
        </p:spPr>
        <p:txBody>
          <a:bodyPr>
            <a:normAutofit/>
          </a:bodyPr>
          <a:lstStyle/>
          <a:p>
            <a:r>
              <a:rPr lang="en-US" sz="1800" dirty="0"/>
              <a:t>10x Genomics</a:t>
            </a:r>
            <a:r>
              <a:rPr lang="en-US" sz="1800" baseline="30000" dirty="0">
                <a:latin typeface="Montserrat" panose="02000505000000020004" pitchFamily="2" charset="0"/>
              </a:rPr>
              <a:t>®</a:t>
            </a:r>
            <a:r>
              <a:rPr lang="en-US" sz="1800" dirty="0"/>
              <a:t> Chromium</a:t>
            </a:r>
            <a:r>
              <a:rPr lang="en-US" sz="1800" dirty="0">
                <a:latin typeface="Proxima Nova" panose="02000506030000020004" pitchFamily="2" charset="0"/>
              </a:rPr>
              <a:t>™</a:t>
            </a:r>
            <a:r>
              <a:rPr lang="en-US" sz="1800" dirty="0"/>
              <a:t> was used to sample the cellular diversity in the uninjured adult limb.</a:t>
            </a:r>
          </a:p>
        </p:txBody>
      </p:sp>
      <p:sp>
        <p:nvSpPr>
          <p:cNvPr id="8" name="Rectangle 7">
            <a:extLst>
              <a:ext uri="{FF2B5EF4-FFF2-40B4-BE49-F238E27FC236}">
                <a16:creationId xmlns:a16="http://schemas.microsoft.com/office/drawing/2014/main" id="{0B2526BE-A43A-42CE-8950-7D47C3A0B702}"/>
              </a:ext>
            </a:extLst>
          </p:cNvPr>
          <p:cNvSpPr/>
          <p:nvPr/>
        </p:nvSpPr>
        <p:spPr>
          <a:xfrm>
            <a:off x="457200" y="6303911"/>
            <a:ext cx="7772400" cy="276999"/>
          </a:xfrm>
          <a:prstGeom prst="rect">
            <a:avLst/>
          </a:prstGeom>
        </p:spPr>
        <p:txBody>
          <a:bodyPr wrap="square" anchor="b" anchorCtr="0">
            <a:spAutoFit/>
          </a:bodyPr>
          <a:lstStyle/>
          <a:p>
            <a:r>
              <a:rPr lang="en-US" sz="1200">
                <a:solidFill>
                  <a:schemeClr val="bg1">
                    <a:lumMod val="50000"/>
                  </a:schemeClr>
                </a:solidFill>
                <a:latin typeface="Proxima Nova" panose="02000506030000020004" pitchFamily="2" charset="0"/>
              </a:rPr>
              <a:t>Gerber et al. (2018)</a:t>
            </a:r>
          </a:p>
        </p:txBody>
      </p:sp>
      <p:grpSp>
        <p:nvGrpSpPr>
          <p:cNvPr id="7" name="Group 6">
            <a:extLst>
              <a:ext uri="{FF2B5EF4-FFF2-40B4-BE49-F238E27FC236}">
                <a16:creationId xmlns:a16="http://schemas.microsoft.com/office/drawing/2014/main" id="{9C30B859-3A72-4086-8A28-7CE64F07F3AB}"/>
              </a:ext>
            </a:extLst>
          </p:cNvPr>
          <p:cNvGrpSpPr/>
          <p:nvPr/>
        </p:nvGrpSpPr>
        <p:grpSpPr>
          <a:xfrm>
            <a:off x="923003" y="1918653"/>
            <a:ext cx="4379211" cy="4342263"/>
            <a:chOff x="923003" y="1918653"/>
            <a:chExt cx="4379211" cy="4342263"/>
          </a:xfrm>
        </p:grpSpPr>
        <p:grpSp>
          <p:nvGrpSpPr>
            <p:cNvPr id="4" name="Group 3">
              <a:extLst>
                <a:ext uri="{FF2B5EF4-FFF2-40B4-BE49-F238E27FC236}">
                  <a16:creationId xmlns:a16="http://schemas.microsoft.com/office/drawing/2014/main" id="{10E6A7B4-561D-46A2-BB2B-4421403B6001}"/>
                </a:ext>
              </a:extLst>
            </p:cNvPr>
            <p:cNvGrpSpPr/>
            <p:nvPr/>
          </p:nvGrpSpPr>
          <p:grpSpPr>
            <a:xfrm>
              <a:off x="973950" y="2029378"/>
              <a:ext cx="4328264" cy="4231538"/>
              <a:chOff x="973950" y="2029378"/>
              <a:chExt cx="4328264" cy="4231538"/>
            </a:xfrm>
          </p:grpSpPr>
          <p:pic>
            <p:nvPicPr>
              <p:cNvPr id="2" name="Picture 1">
                <a:extLst>
                  <a:ext uri="{FF2B5EF4-FFF2-40B4-BE49-F238E27FC236}">
                    <a16:creationId xmlns:a16="http://schemas.microsoft.com/office/drawing/2014/main" id="{11E27B1C-2D6C-4F5F-9974-207AA2C0A9D6}"/>
                  </a:ext>
                </a:extLst>
              </p:cNvPr>
              <p:cNvPicPr>
                <a:picLocks noChangeAspect="1"/>
              </p:cNvPicPr>
              <p:nvPr/>
            </p:nvPicPr>
            <p:blipFill>
              <a:blip r:embed="rId4"/>
              <a:stretch>
                <a:fillRect/>
              </a:stretch>
            </p:blipFill>
            <p:spPr>
              <a:xfrm>
                <a:off x="973950" y="2029378"/>
                <a:ext cx="4277317" cy="4188542"/>
              </a:xfrm>
              <a:prstGeom prst="rect">
                <a:avLst/>
              </a:prstGeom>
            </p:spPr>
          </p:pic>
          <p:sp>
            <p:nvSpPr>
              <p:cNvPr id="3" name="Rectangle 2">
                <a:extLst>
                  <a:ext uri="{FF2B5EF4-FFF2-40B4-BE49-F238E27FC236}">
                    <a16:creationId xmlns:a16="http://schemas.microsoft.com/office/drawing/2014/main" id="{E3F6A3A6-BB0E-4356-98A8-671523C9E618}"/>
                  </a:ext>
                </a:extLst>
              </p:cNvPr>
              <p:cNvSpPr/>
              <p:nvPr/>
            </p:nvSpPr>
            <p:spPr>
              <a:xfrm>
                <a:off x="4959314" y="3581400"/>
                <a:ext cx="342900" cy="267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EA293A4E-185B-473A-AB50-ACA0DAC5F302}"/>
                </a:ext>
              </a:extLst>
            </p:cNvPr>
            <p:cNvSpPr/>
            <p:nvPr/>
          </p:nvSpPr>
          <p:spPr>
            <a:xfrm>
              <a:off x="923003" y="1918653"/>
              <a:ext cx="342900" cy="545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554689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6C7656-EB9B-4698-A40D-7673B6823D48}"/>
              </a:ext>
            </a:extLst>
          </p:cNvPr>
          <p:cNvSpPr>
            <a:spLocks noGrp="1"/>
          </p:cNvSpPr>
          <p:nvPr>
            <p:ph type="title"/>
          </p:nvPr>
        </p:nvSpPr>
        <p:spPr/>
        <p:txBody>
          <a:bodyPr/>
          <a:lstStyle/>
          <a:p>
            <a:r>
              <a:rPr lang="en-US"/>
              <a:t>Deeper profiling with C1 to uncover molecular pathways</a:t>
            </a:r>
            <a:endParaRPr lang="en-US" dirty="0"/>
          </a:p>
        </p:txBody>
      </p:sp>
      <p:sp>
        <p:nvSpPr>
          <p:cNvPr id="6" name="Content Placeholder 5">
            <a:extLst>
              <a:ext uri="{FF2B5EF4-FFF2-40B4-BE49-F238E27FC236}">
                <a16:creationId xmlns:a16="http://schemas.microsoft.com/office/drawing/2014/main" id="{4B6C6A39-9DFA-4977-B2C2-CB71A20B2EE6}"/>
              </a:ext>
            </a:extLst>
          </p:cNvPr>
          <p:cNvSpPr>
            <a:spLocks noGrp="1"/>
          </p:cNvSpPr>
          <p:nvPr>
            <p:ph idx="1"/>
          </p:nvPr>
        </p:nvSpPr>
        <p:spPr>
          <a:xfrm>
            <a:off x="4572000" y="2801256"/>
            <a:ext cx="3878826" cy="2220687"/>
          </a:xfrm>
        </p:spPr>
        <p:txBody>
          <a:bodyPr>
            <a:normAutofit/>
          </a:bodyPr>
          <a:lstStyle/>
          <a:p>
            <a:r>
              <a:rPr lang="en-US" sz="1800" dirty="0"/>
              <a:t>Fluidigm C1 was used to obtain high transcriptome coverage of </a:t>
            </a:r>
            <a:r>
              <a:rPr lang="en-US" sz="1800" dirty="0" err="1"/>
              <a:t>mCherry</a:t>
            </a:r>
            <a:r>
              <a:rPr lang="en-US" sz="1800" dirty="0"/>
              <a:t>+ cells and understand the molecular pathways involved in connective tissue regeneration.</a:t>
            </a:r>
          </a:p>
        </p:txBody>
      </p:sp>
      <p:sp>
        <p:nvSpPr>
          <p:cNvPr id="3" name="Rectangle 2">
            <a:extLst>
              <a:ext uri="{FF2B5EF4-FFF2-40B4-BE49-F238E27FC236}">
                <a16:creationId xmlns:a16="http://schemas.microsoft.com/office/drawing/2014/main" id="{45D22EEC-3B03-4E76-B460-98B78D550A9E}"/>
              </a:ext>
            </a:extLst>
          </p:cNvPr>
          <p:cNvSpPr/>
          <p:nvPr/>
        </p:nvSpPr>
        <p:spPr>
          <a:xfrm>
            <a:off x="914400" y="5631507"/>
            <a:ext cx="3038476" cy="646331"/>
          </a:xfrm>
          <a:prstGeom prst="rect">
            <a:avLst/>
          </a:prstGeom>
        </p:spPr>
        <p:txBody>
          <a:bodyPr wrap="square">
            <a:spAutoFit/>
          </a:bodyPr>
          <a:lstStyle/>
          <a:p>
            <a:pPr algn="ctr"/>
            <a:r>
              <a:rPr lang="en-US" sz="1200" dirty="0">
                <a:solidFill>
                  <a:srgbClr val="000000"/>
                </a:solidFill>
              </a:rPr>
              <a:t>(3 days post amputation, 108 cells; 5 dpa, 167 cells; 8 dpa, 121 cells; 11 dpa, 163 cells; 18 dpa, 135 cells)</a:t>
            </a:r>
            <a:endParaRPr lang="en-US" sz="1200" dirty="0"/>
          </a:p>
        </p:txBody>
      </p:sp>
      <p:sp>
        <p:nvSpPr>
          <p:cNvPr id="8" name="Rectangle 7">
            <a:extLst>
              <a:ext uri="{FF2B5EF4-FFF2-40B4-BE49-F238E27FC236}">
                <a16:creationId xmlns:a16="http://schemas.microsoft.com/office/drawing/2014/main" id="{4A4F7CEC-EE5A-40F1-9340-A845F63B902B}"/>
              </a:ext>
            </a:extLst>
          </p:cNvPr>
          <p:cNvSpPr/>
          <p:nvPr/>
        </p:nvSpPr>
        <p:spPr>
          <a:xfrm>
            <a:off x="457200" y="6303911"/>
            <a:ext cx="7772400" cy="276999"/>
          </a:xfrm>
          <a:prstGeom prst="rect">
            <a:avLst/>
          </a:prstGeom>
        </p:spPr>
        <p:txBody>
          <a:bodyPr wrap="square" anchor="b" anchorCtr="0">
            <a:spAutoFit/>
          </a:bodyPr>
          <a:lstStyle/>
          <a:p>
            <a:r>
              <a:rPr lang="en-US" sz="1200">
                <a:solidFill>
                  <a:schemeClr val="bg1">
                    <a:lumMod val="50000"/>
                  </a:schemeClr>
                </a:solidFill>
                <a:latin typeface="Proxima Nova" panose="02000506030000020004" pitchFamily="2" charset="0"/>
              </a:rPr>
              <a:t>Gerber et al. (2018)</a:t>
            </a:r>
          </a:p>
        </p:txBody>
      </p:sp>
      <p:grpSp>
        <p:nvGrpSpPr>
          <p:cNvPr id="4" name="Group 3">
            <a:extLst>
              <a:ext uri="{FF2B5EF4-FFF2-40B4-BE49-F238E27FC236}">
                <a16:creationId xmlns:a16="http://schemas.microsoft.com/office/drawing/2014/main" id="{11D6EF25-0293-4CCA-8F73-A4AFB1B41667}"/>
              </a:ext>
            </a:extLst>
          </p:cNvPr>
          <p:cNvGrpSpPr/>
          <p:nvPr/>
        </p:nvGrpSpPr>
        <p:grpSpPr>
          <a:xfrm>
            <a:off x="1232423" y="1918653"/>
            <a:ext cx="2588811" cy="3697999"/>
            <a:chOff x="1232423" y="1918653"/>
            <a:chExt cx="2588811" cy="3697999"/>
          </a:xfrm>
        </p:grpSpPr>
        <p:pic>
          <p:nvPicPr>
            <p:cNvPr id="2" name="Picture 1">
              <a:extLst>
                <a:ext uri="{FF2B5EF4-FFF2-40B4-BE49-F238E27FC236}">
                  <a16:creationId xmlns:a16="http://schemas.microsoft.com/office/drawing/2014/main" id="{DCAF5B3F-AF1D-45C8-9531-99051511AD2F}"/>
                </a:ext>
              </a:extLst>
            </p:cNvPr>
            <p:cNvPicPr>
              <a:picLocks noChangeAspect="1"/>
            </p:cNvPicPr>
            <p:nvPr/>
          </p:nvPicPr>
          <p:blipFill>
            <a:blip r:embed="rId4"/>
            <a:stretch>
              <a:fillRect/>
            </a:stretch>
          </p:blipFill>
          <p:spPr>
            <a:xfrm>
              <a:off x="1232423" y="1975058"/>
              <a:ext cx="2588811" cy="3641594"/>
            </a:xfrm>
            <a:prstGeom prst="rect">
              <a:avLst/>
            </a:prstGeom>
          </p:spPr>
        </p:pic>
        <p:sp>
          <p:nvSpPr>
            <p:cNvPr id="7" name="Rectangle 6">
              <a:extLst>
                <a:ext uri="{FF2B5EF4-FFF2-40B4-BE49-F238E27FC236}">
                  <a16:creationId xmlns:a16="http://schemas.microsoft.com/office/drawing/2014/main" id="{560FE6B6-7118-41D0-8DB2-676011AE8820}"/>
                </a:ext>
              </a:extLst>
            </p:cNvPr>
            <p:cNvSpPr/>
            <p:nvPr/>
          </p:nvSpPr>
          <p:spPr>
            <a:xfrm>
              <a:off x="1256832" y="1918653"/>
              <a:ext cx="342900" cy="545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347528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9DDF2-9C1F-47D7-9A26-783D5F2C2435}"/>
              </a:ext>
            </a:extLst>
          </p:cNvPr>
          <p:cNvSpPr>
            <a:spLocks noGrp="1"/>
          </p:cNvSpPr>
          <p:nvPr>
            <p:ph type="title"/>
          </p:nvPr>
        </p:nvSpPr>
        <p:spPr/>
        <p:txBody>
          <a:bodyPr/>
          <a:lstStyle/>
          <a:p>
            <a:r>
              <a:rPr lang="en-US" dirty="0"/>
              <a:t>Comprehensive single-cell transcriptome analysis</a:t>
            </a:r>
          </a:p>
        </p:txBody>
      </p:sp>
      <p:sp>
        <p:nvSpPr>
          <p:cNvPr id="3" name="Content Placeholder 2">
            <a:extLst>
              <a:ext uri="{FF2B5EF4-FFF2-40B4-BE49-F238E27FC236}">
                <a16:creationId xmlns:a16="http://schemas.microsoft.com/office/drawing/2014/main" id="{CABDFA66-D2BC-49EF-95BE-A109086488D8}"/>
              </a:ext>
            </a:extLst>
          </p:cNvPr>
          <p:cNvSpPr>
            <a:spLocks noGrp="1"/>
          </p:cNvSpPr>
          <p:nvPr>
            <p:ph idx="1"/>
          </p:nvPr>
        </p:nvSpPr>
        <p:spPr>
          <a:xfrm>
            <a:off x="457200" y="2286001"/>
            <a:ext cx="3907765" cy="4114799"/>
          </a:xfrm>
        </p:spPr>
        <p:txBody>
          <a:bodyPr>
            <a:normAutofit fontScale="92500"/>
          </a:bodyPr>
          <a:lstStyle/>
          <a:p>
            <a:r>
              <a:rPr lang="en-US" b="1" dirty="0"/>
              <a:t>Classify </a:t>
            </a:r>
            <a:r>
              <a:rPr lang="en-US" dirty="0"/>
              <a:t>with ultrahigh-throughput methods such as Drop-seq or 10x Chromium with low-depth mRNA sequencing analysis to identify and atlas single cells.</a:t>
            </a:r>
          </a:p>
          <a:p>
            <a:endParaRPr lang="en-US" dirty="0"/>
          </a:p>
          <a:p>
            <a:r>
              <a:rPr lang="en-US" b="1" dirty="0"/>
              <a:t>Characterize </a:t>
            </a:r>
            <a:r>
              <a:rPr lang="en-US" dirty="0"/>
              <a:t>with deep profiling using C1 to verify the shallow-based findings of ultrahigh-throughput </a:t>
            </a:r>
            <a:br>
              <a:rPr lang="en-US" dirty="0"/>
            </a:br>
            <a:r>
              <a:rPr lang="en-US" dirty="0"/>
              <a:t>methods and uncover molecular pathways.</a:t>
            </a:r>
          </a:p>
        </p:txBody>
      </p:sp>
      <p:pic>
        <p:nvPicPr>
          <p:cNvPr id="4" name="Picture 3">
            <a:extLst>
              <a:ext uri="{FF2B5EF4-FFF2-40B4-BE49-F238E27FC236}">
                <a16:creationId xmlns:a16="http://schemas.microsoft.com/office/drawing/2014/main" id="{C4029E20-C25F-4387-86F9-3C9BAC497D1D}"/>
              </a:ext>
            </a:extLst>
          </p:cNvPr>
          <p:cNvPicPr>
            <a:picLocks noChangeAspect="1"/>
          </p:cNvPicPr>
          <p:nvPr/>
        </p:nvPicPr>
        <p:blipFill>
          <a:blip r:embed="rId3"/>
          <a:stretch>
            <a:fillRect/>
          </a:stretch>
        </p:blipFill>
        <p:spPr>
          <a:xfrm>
            <a:off x="5045702" y="2123880"/>
            <a:ext cx="3175269" cy="1593960"/>
          </a:xfrm>
          <a:prstGeom prst="rect">
            <a:avLst/>
          </a:prstGeom>
        </p:spPr>
      </p:pic>
      <p:pic>
        <p:nvPicPr>
          <p:cNvPr id="5" name="Picture 4">
            <a:extLst>
              <a:ext uri="{FF2B5EF4-FFF2-40B4-BE49-F238E27FC236}">
                <a16:creationId xmlns:a16="http://schemas.microsoft.com/office/drawing/2014/main" id="{320CF351-CE84-4ED8-840A-92055E37A2C0}"/>
              </a:ext>
            </a:extLst>
          </p:cNvPr>
          <p:cNvPicPr>
            <a:picLocks noChangeAspect="1"/>
          </p:cNvPicPr>
          <p:nvPr/>
        </p:nvPicPr>
        <p:blipFill>
          <a:blip r:embed="rId4"/>
          <a:stretch>
            <a:fillRect/>
          </a:stretch>
        </p:blipFill>
        <p:spPr>
          <a:xfrm>
            <a:off x="5045703" y="4463795"/>
            <a:ext cx="3175270" cy="1587635"/>
          </a:xfrm>
          <a:prstGeom prst="rect">
            <a:avLst/>
          </a:prstGeom>
        </p:spPr>
      </p:pic>
    </p:spTree>
    <p:custDataLst>
      <p:tags r:id="rId1"/>
    </p:custDataLst>
    <p:extLst>
      <p:ext uri="{BB962C8B-B14F-4D97-AF65-F5344CB8AC3E}">
        <p14:creationId xmlns:p14="http://schemas.microsoft.com/office/powerpoint/2010/main" val="3214775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5400"/>
            <a:ext cx="6972300" cy="1143000"/>
          </a:xfrm>
        </p:spPr>
        <p:txBody>
          <a:bodyPr/>
          <a:lstStyle/>
          <a:p>
            <a:r>
              <a:rPr lang="en-US" dirty="0"/>
              <a:t>C1 applications including Total RNA-</a:t>
            </a:r>
            <a:r>
              <a:rPr lang="en-US" dirty="0" err="1"/>
              <a:t>Seq</a:t>
            </a:r>
            <a:endParaRPr lang="en-US" dirty="0"/>
          </a:p>
        </p:txBody>
      </p:sp>
    </p:spTree>
    <p:custDataLst>
      <p:tags r:id="rId1"/>
    </p:custDataLst>
    <p:extLst>
      <p:ext uri="{BB962C8B-B14F-4D97-AF65-F5344CB8AC3E}">
        <p14:creationId xmlns:p14="http://schemas.microsoft.com/office/powerpoint/2010/main" val="2752229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p:cNvSpPr>
            <a:spLocks noGrp="1"/>
          </p:cNvSpPr>
          <p:nvPr>
            <p:ph type="title"/>
          </p:nvPr>
        </p:nvSpPr>
        <p:spPr/>
        <p:txBody>
          <a:bodyPr/>
          <a:lstStyle/>
          <a:p>
            <a:r>
              <a:rPr lang="en-US"/>
              <a:t>Architecture of the C1 IFC </a:t>
            </a:r>
            <a:br>
              <a:rPr lang="en-US"/>
            </a:br>
            <a:r>
              <a:rPr lang="en-US" sz="2400" b="0"/>
              <a:t>Allows chemistry flexibility</a:t>
            </a:r>
            <a:endParaRPr lang="en-US" b="0" dirty="0"/>
          </a:p>
        </p:txBody>
      </p:sp>
      <p:grpSp>
        <p:nvGrpSpPr>
          <p:cNvPr id="3" name="Group 2">
            <a:extLst>
              <a:ext uri="{FF2B5EF4-FFF2-40B4-BE49-F238E27FC236}">
                <a16:creationId xmlns:a16="http://schemas.microsoft.com/office/drawing/2014/main" id="{A2F15FCB-0888-4A59-81CB-720D66A165CC}"/>
              </a:ext>
            </a:extLst>
          </p:cNvPr>
          <p:cNvGrpSpPr/>
          <p:nvPr/>
        </p:nvGrpSpPr>
        <p:grpSpPr>
          <a:xfrm>
            <a:off x="571500" y="2452034"/>
            <a:ext cx="8115300" cy="1705603"/>
            <a:chOff x="147638" y="2452034"/>
            <a:chExt cx="8750300" cy="1839062"/>
          </a:xfrm>
        </p:grpSpPr>
        <p:sp>
          <p:nvSpPr>
            <p:cNvPr id="110" name="Rectangle 109"/>
            <p:cNvSpPr/>
            <p:nvPr/>
          </p:nvSpPr>
          <p:spPr>
            <a:xfrm>
              <a:off x="876300" y="2711260"/>
              <a:ext cx="425450" cy="815974"/>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11" name="Rectangle 110"/>
            <p:cNvSpPr/>
            <p:nvPr/>
          </p:nvSpPr>
          <p:spPr>
            <a:xfrm>
              <a:off x="1971675" y="2711260"/>
              <a:ext cx="423863" cy="815974"/>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12" name="Rectangle 111"/>
            <p:cNvSpPr/>
            <p:nvPr/>
          </p:nvSpPr>
          <p:spPr>
            <a:xfrm>
              <a:off x="5106989" y="2701734"/>
              <a:ext cx="965200" cy="817561"/>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13" name="Rectangle 112"/>
            <p:cNvSpPr/>
            <p:nvPr/>
          </p:nvSpPr>
          <p:spPr>
            <a:xfrm>
              <a:off x="398463" y="3017646"/>
              <a:ext cx="8499475" cy="225425"/>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14" name="Rounded Rectangle 113"/>
            <p:cNvSpPr/>
            <p:nvPr/>
          </p:nvSpPr>
          <p:spPr>
            <a:xfrm>
              <a:off x="1633537" y="2877152"/>
              <a:ext cx="271463" cy="477838"/>
            </a:xfrm>
            <a:prstGeom prst="roundRect">
              <a:avLst/>
            </a:prstGeom>
            <a:solidFill>
              <a:srgbClr val="C0029C"/>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15" name="Rounded Rectangle 114"/>
            <p:cNvSpPr/>
            <p:nvPr/>
          </p:nvSpPr>
          <p:spPr>
            <a:xfrm>
              <a:off x="2571750" y="2877947"/>
              <a:ext cx="271463" cy="476250"/>
            </a:xfrm>
            <a:prstGeom prst="roundRect">
              <a:avLst/>
            </a:prstGeom>
            <a:solidFill>
              <a:srgbClr val="C0029C"/>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16" name="Rounded Rectangle 115"/>
            <p:cNvSpPr/>
            <p:nvPr/>
          </p:nvSpPr>
          <p:spPr>
            <a:xfrm>
              <a:off x="3616325" y="2877152"/>
              <a:ext cx="273050" cy="477838"/>
            </a:xfrm>
            <a:prstGeom prst="roundRect">
              <a:avLst/>
            </a:prstGeom>
            <a:solidFill>
              <a:srgbClr val="C0029C"/>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17" name="Rounded Rectangle 116"/>
            <p:cNvSpPr/>
            <p:nvPr/>
          </p:nvSpPr>
          <p:spPr>
            <a:xfrm>
              <a:off x="4654550" y="2877153"/>
              <a:ext cx="273050" cy="477837"/>
            </a:xfrm>
            <a:prstGeom prst="roundRect">
              <a:avLst/>
            </a:prstGeom>
            <a:solidFill>
              <a:srgbClr val="C0029C"/>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18" name="Rounded Rectangle 117"/>
            <p:cNvSpPr/>
            <p:nvPr/>
          </p:nvSpPr>
          <p:spPr>
            <a:xfrm>
              <a:off x="6240463" y="2877947"/>
              <a:ext cx="273050" cy="476250"/>
            </a:xfrm>
            <a:prstGeom prst="roundRect">
              <a:avLst/>
            </a:prstGeom>
            <a:solidFill>
              <a:srgbClr val="C0029C"/>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19" name="Explosion 2 118"/>
            <p:cNvSpPr/>
            <p:nvPr/>
          </p:nvSpPr>
          <p:spPr>
            <a:xfrm>
              <a:off x="930276" y="2965259"/>
              <a:ext cx="315913" cy="252412"/>
            </a:xfrm>
            <a:prstGeom prst="irregularSeal2">
              <a:avLst/>
            </a:prstGeom>
            <a:solidFill>
              <a:srgbClr val="FFFFFF"/>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20" name="Rectangle 119"/>
            <p:cNvSpPr/>
            <p:nvPr/>
          </p:nvSpPr>
          <p:spPr>
            <a:xfrm>
              <a:off x="2033588" y="4000309"/>
              <a:ext cx="6323012" cy="225425"/>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21" name="Rectangle 120"/>
            <p:cNvSpPr/>
            <p:nvPr/>
          </p:nvSpPr>
          <p:spPr>
            <a:xfrm rot="5400000">
              <a:off x="1867695" y="3688365"/>
              <a:ext cx="615949" cy="277812"/>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22" name="Rectangle 121"/>
            <p:cNvSpPr/>
            <p:nvPr/>
          </p:nvSpPr>
          <p:spPr>
            <a:xfrm rot="5400000">
              <a:off x="2928144" y="3688365"/>
              <a:ext cx="615949" cy="277812"/>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23" name="Rectangle 122"/>
            <p:cNvSpPr/>
            <p:nvPr/>
          </p:nvSpPr>
          <p:spPr>
            <a:xfrm rot="5400000">
              <a:off x="3975895" y="3674078"/>
              <a:ext cx="615949" cy="277812"/>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24" name="Rectangle 123"/>
            <p:cNvSpPr/>
            <p:nvPr/>
          </p:nvSpPr>
          <p:spPr>
            <a:xfrm>
              <a:off x="6689726" y="2719196"/>
              <a:ext cx="965200" cy="817563"/>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25" name="Rectangle 124"/>
            <p:cNvSpPr/>
            <p:nvPr/>
          </p:nvSpPr>
          <p:spPr>
            <a:xfrm>
              <a:off x="3021014" y="2711260"/>
              <a:ext cx="425450" cy="815974"/>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26" name="Rectangle 125"/>
            <p:cNvSpPr/>
            <p:nvPr/>
          </p:nvSpPr>
          <p:spPr>
            <a:xfrm>
              <a:off x="4071938" y="2719196"/>
              <a:ext cx="423862" cy="817563"/>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27" name="Rectangle 126"/>
            <p:cNvSpPr/>
            <p:nvPr/>
          </p:nvSpPr>
          <p:spPr>
            <a:xfrm rot="5400000">
              <a:off x="7630319" y="3483579"/>
              <a:ext cx="1193799" cy="258762"/>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28" name="Rounded Rectangle 127"/>
            <p:cNvSpPr/>
            <p:nvPr/>
          </p:nvSpPr>
          <p:spPr>
            <a:xfrm>
              <a:off x="7743563" y="2877947"/>
              <a:ext cx="273050" cy="476250"/>
            </a:xfrm>
            <a:prstGeom prst="roundRect">
              <a:avLst/>
            </a:prstGeom>
            <a:solidFill>
              <a:srgbClr val="C0029C"/>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29" name="Rounded Rectangle 128"/>
            <p:cNvSpPr/>
            <p:nvPr/>
          </p:nvSpPr>
          <p:spPr>
            <a:xfrm rot="5400000">
              <a:off x="8094663" y="3492309"/>
              <a:ext cx="273050" cy="476250"/>
            </a:xfrm>
            <a:prstGeom prst="roundRect">
              <a:avLst/>
            </a:prstGeom>
            <a:solidFill>
              <a:srgbClr val="C0029C"/>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30" name="Rounded Rectangle 129"/>
            <p:cNvSpPr/>
            <p:nvPr/>
          </p:nvSpPr>
          <p:spPr>
            <a:xfrm rot="5400000">
              <a:off x="2032000" y="3525646"/>
              <a:ext cx="273050" cy="476250"/>
            </a:xfrm>
            <a:prstGeom prst="roundRect">
              <a:avLst/>
            </a:prstGeom>
            <a:solidFill>
              <a:srgbClr val="C0029C"/>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31" name="Rounded Rectangle 130"/>
            <p:cNvSpPr/>
            <p:nvPr/>
          </p:nvSpPr>
          <p:spPr>
            <a:xfrm rot="5400000">
              <a:off x="4140200" y="3535171"/>
              <a:ext cx="273050" cy="476250"/>
            </a:xfrm>
            <a:prstGeom prst="roundRect">
              <a:avLst/>
            </a:prstGeom>
            <a:solidFill>
              <a:srgbClr val="C0029C"/>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32" name="Rounded Rectangle 131"/>
            <p:cNvSpPr/>
            <p:nvPr/>
          </p:nvSpPr>
          <p:spPr>
            <a:xfrm rot="5400000">
              <a:off x="3108325" y="3517709"/>
              <a:ext cx="273050" cy="476250"/>
            </a:xfrm>
            <a:prstGeom prst="roundRect">
              <a:avLst/>
            </a:prstGeom>
            <a:solidFill>
              <a:srgbClr val="C0029C"/>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33" name="Rectangle 132"/>
            <p:cNvSpPr/>
            <p:nvPr/>
          </p:nvSpPr>
          <p:spPr>
            <a:xfrm rot="5400000">
              <a:off x="-319881" y="2983517"/>
              <a:ext cx="1193799" cy="258762"/>
            </a:xfrm>
            <a:prstGeom prst="rect">
              <a:avLst/>
            </a:prstGeom>
            <a:solidFill>
              <a:srgbClr val="FFFFFF">
                <a:lumMod val="75000"/>
              </a:srgbClr>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34" name="Rounded Rectangle 133"/>
            <p:cNvSpPr/>
            <p:nvPr/>
          </p:nvSpPr>
          <p:spPr>
            <a:xfrm>
              <a:off x="457200" y="2877947"/>
              <a:ext cx="273050" cy="476250"/>
            </a:xfrm>
            <a:prstGeom prst="roundRect">
              <a:avLst/>
            </a:prstGeom>
            <a:solidFill>
              <a:srgbClr val="C0029C"/>
            </a:solidFill>
            <a:ln w="25400" cap="flat" cmpd="sng" algn="ctr">
              <a:noFill/>
              <a:prstDash val="solid"/>
            </a:ln>
            <a:effectLst/>
          </p:spPr>
          <p:txBody>
            <a:bodyPr lIns="64291" tIns="32146" rIns="64291" bIns="32146"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135" name="Rounded Rectangle 134"/>
            <p:cNvSpPr/>
            <p:nvPr/>
          </p:nvSpPr>
          <p:spPr bwMode="auto">
            <a:xfrm>
              <a:off x="867582" y="2452034"/>
              <a:ext cx="615950" cy="346075"/>
            </a:xfrm>
            <a:prstGeom prst="roundRect">
              <a:avLst/>
            </a:prstGeom>
            <a:noFill/>
            <a:ln w="25400" cap="flat" cmpd="sng" algn="ctr">
              <a:noFill/>
              <a:prstDash val="solid"/>
              <a:headEnd type="none" w="med" len="med"/>
              <a:tailEnd type="none" w="med" len="med"/>
            </a:ln>
            <a:effectLst/>
          </p:spPr>
          <p:txBody>
            <a:bodyPr lIns="64291" tIns="32146" rIns="64291" bIns="32146"/>
            <a:lstStyle/>
            <a:p>
              <a:pPr marL="0" marR="0" lvl="0" indent="0" algn="l" defTabSz="91435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Proxima Nova" pitchFamily="2" charset="0"/>
                  <a:ea typeface="ＭＳ Ｐゴシック"/>
                  <a:cs typeface="Times New Roman" pitchFamily="18" charset="0"/>
                </a:rPr>
                <a:t>4.5 nL</a:t>
              </a:r>
            </a:p>
          </p:txBody>
        </p:sp>
        <p:sp>
          <p:nvSpPr>
            <p:cNvPr id="136" name="Rounded Rectangle 135"/>
            <p:cNvSpPr/>
            <p:nvPr/>
          </p:nvSpPr>
          <p:spPr bwMode="auto">
            <a:xfrm>
              <a:off x="1981456" y="2452034"/>
              <a:ext cx="615950" cy="346075"/>
            </a:xfrm>
            <a:prstGeom prst="roundRect">
              <a:avLst/>
            </a:prstGeom>
            <a:noFill/>
            <a:ln w="25400" cap="flat" cmpd="sng" algn="ctr">
              <a:noFill/>
              <a:prstDash val="solid"/>
              <a:headEnd type="none" w="med" len="med"/>
              <a:tailEnd type="none" w="med" len="med"/>
            </a:ln>
            <a:effectLst/>
          </p:spPr>
          <p:txBody>
            <a:bodyPr lIns="64291" tIns="32146" rIns="64291" bIns="32146"/>
            <a:lstStyle/>
            <a:p>
              <a:pPr marL="0" marR="0" lvl="0" indent="0" algn="l" defTabSz="91435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Proxima Nova" pitchFamily="2" charset="0"/>
                  <a:ea typeface="ＭＳ Ｐゴシック"/>
                  <a:cs typeface="Times New Roman" pitchFamily="18" charset="0"/>
                </a:rPr>
                <a:t>9 nL</a:t>
              </a:r>
            </a:p>
          </p:txBody>
        </p:sp>
        <p:sp>
          <p:nvSpPr>
            <p:cNvPr id="137" name="Rounded Rectangle 136"/>
            <p:cNvSpPr/>
            <p:nvPr/>
          </p:nvSpPr>
          <p:spPr bwMode="auto">
            <a:xfrm>
              <a:off x="3044699" y="2452034"/>
              <a:ext cx="615950" cy="346075"/>
            </a:xfrm>
            <a:prstGeom prst="roundRect">
              <a:avLst/>
            </a:prstGeom>
            <a:noFill/>
            <a:ln w="25400" cap="flat" cmpd="sng" algn="ctr">
              <a:noFill/>
              <a:prstDash val="solid"/>
              <a:headEnd type="none" w="med" len="med"/>
              <a:tailEnd type="none" w="med" len="med"/>
            </a:ln>
            <a:effectLst/>
          </p:spPr>
          <p:txBody>
            <a:bodyPr lIns="64291" tIns="32146" rIns="64291" bIns="32146"/>
            <a:lstStyle/>
            <a:p>
              <a:pPr marL="0" marR="0" lvl="0" indent="0" algn="l" defTabSz="91435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Proxima Nova" pitchFamily="2" charset="0"/>
                  <a:ea typeface="ＭＳ Ｐゴシック"/>
                  <a:cs typeface="Times New Roman" pitchFamily="18" charset="0"/>
                </a:rPr>
                <a:t>9 nL</a:t>
              </a:r>
            </a:p>
          </p:txBody>
        </p:sp>
        <p:sp>
          <p:nvSpPr>
            <p:cNvPr id="138" name="Rounded Rectangle 137"/>
            <p:cNvSpPr/>
            <p:nvPr/>
          </p:nvSpPr>
          <p:spPr bwMode="auto">
            <a:xfrm>
              <a:off x="4057311" y="2452034"/>
              <a:ext cx="615950" cy="346075"/>
            </a:xfrm>
            <a:prstGeom prst="roundRect">
              <a:avLst/>
            </a:prstGeom>
            <a:noFill/>
            <a:ln w="25400" cap="flat" cmpd="sng" algn="ctr">
              <a:noFill/>
              <a:prstDash val="solid"/>
              <a:headEnd type="none" w="med" len="med"/>
              <a:tailEnd type="none" w="med" len="med"/>
            </a:ln>
            <a:effectLst/>
          </p:spPr>
          <p:txBody>
            <a:bodyPr lIns="64291" tIns="32146" rIns="64291" bIns="32146"/>
            <a:lstStyle/>
            <a:p>
              <a:pPr marL="0" marR="0" lvl="0" indent="0" algn="l" defTabSz="91435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Proxima Nova" pitchFamily="2" charset="0"/>
                  <a:ea typeface="ＭＳ Ｐゴシック"/>
                  <a:cs typeface="Times New Roman" pitchFamily="18" charset="0"/>
                </a:rPr>
                <a:t>9 nL</a:t>
              </a:r>
            </a:p>
          </p:txBody>
        </p:sp>
        <p:sp>
          <p:nvSpPr>
            <p:cNvPr id="139" name="Rounded Rectangle 138"/>
            <p:cNvSpPr/>
            <p:nvPr/>
          </p:nvSpPr>
          <p:spPr bwMode="auto">
            <a:xfrm>
              <a:off x="5297169" y="2452034"/>
              <a:ext cx="793750" cy="346075"/>
            </a:xfrm>
            <a:prstGeom prst="roundRect">
              <a:avLst/>
            </a:prstGeom>
            <a:noFill/>
            <a:ln w="25400" cap="flat" cmpd="sng" algn="ctr">
              <a:noFill/>
              <a:prstDash val="solid"/>
              <a:headEnd type="none" w="med" len="med"/>
              <a:tailEnd type="none" w="med" len="med"/>
            </a:ln>
            <a:effectLst/>
          </p:spPr>
          <p:txBody>
            <a:bodyPr lIns="64291" tIns="32146" rIns="64291" bIns="32146"/>
            <a:lstStyle/>
            <a:p>
              <a:pPr marL="0" marR="0" lvl="0" indent="0" algn="l" defTabSz="91435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Proxima Nova" pitchFamily="2" charset="0"/>
                  <a:ea typeface="ＭＳ Ｐゴシック"/>
                  <a:cs typeface="Times New Roman" pitchFamily="18" charset="0"/>
                </a:rPr>
                <a:t>135 nL</a:t>
              </a:r>
            </a:p>
          </p:txBody>
        </p:sp>
        <p:sp>
          <p:nvSpPr>
            <p:cNvPr id="140" name="Rounded Rectangle 139"/>
            <p:cNvSpPr/>
            <p:nvPr/>
          </p:nvSpPr>
          <p:spPr bwMode="auto">
            <a:xfrm>
              <a:off x="6934200" y="2452034"/>
              <a:ext cx="793750" cy="346075"/>
            </a:xfrm>
            <a:prstGeom prst="roundRect">
              <a:avLst/>
            </a:prstGeom>
            <a:noFill/>
            <a:ln w="25400" cap="flat" cmpd="sng" algn="ctr">
              <a:noFill/>
              <a:prstDash val="solid"/>
              <a:headEnd type="none" w="med" len="med"/>
              <a:tailEnd type="none" w="med" len="med"/>
            </a:ln>
            <a:effectLst/>
          </p:spPr>
          <p:txBody>
            <a:bodyPr lIns="64291" tIns="32146" rIns="64291" bIns="32146"/>
            <a:lstStyle/>
            <a:p>
              <a:pPr marL="0" marR="0" lvl="0" indent="0" algn="l" defTabSz="91435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Proxima Nova" pitchFamily="2" charset="0"/>
                  <a:ea typeface="ＭＳ Ｐゴシック"/>
                  <a:cs typeface="Times New Roman" pitchFamily="18" charset="0"/>
                </a:rPr>
                <a:t>135 nL</a:t>
              </a:r>
            </a:p>
          </p:txBody>
        </p:sp>
        <p:sp>
          <p:nvSpPr>
            <p:cNvPr id="40" name="Rounded Rectangle 39"/>
            <p:cNvSpPr>
              <a:spLocks noChangeAspect="1"/>
            </p:cNvSpPr>
            <p:nvPr/>
          </p:nvSpPr>
          <p:spPr>
            <a:xfrm>
              <a:off x="2361840" y="3925336"/>
              <a:ext cx="207791" cy="365760"/>
            </a:xfrm>
            <a:prstGeom prst="roundRect">
              <a:avLst/>
            </a:prstGeom>
            <a:solidFill>
              <a:srgbClr val="C0029C"/>
            </a:solidFill>
            <a:ln w="25400" cap="flat" cmpd="sng" algn="ctr">
              <a:noFill/>
              <a:prstDash val="solid"/>
            </a:ln>
            <a:effectLst/>
          </p:spPr>
          <p:txBody>
            <a:bodyPr lIns="91435" tIns="45718" rIns="91435" bIns="45718"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41" name="Rounded Rectangle 40"/>
            <p:cNvSpPr>
              <a:spLocks noChangeAspect="1"/>
            </p:cNvSpPr>
            <p:nvPr/>
          </p:nvSpPr>
          <p:spPr>
            <a:xfrm>
              <a:off x="2618412" y="3925336"/>
              <a:ext cx="207791" cy="365760"/>
            </a:xfrm>
            <a:prstGeom prst="roundRect">
              <a:avLst/>
            </a:prstGeom>
            <a:solidFill>
              <a:srgbClr val="C0029C"/>
            </a:solidFill>
            <a:ln w="25400" cap="flat" cmpd="sng" algn="ctr">
              <a:noFill/>
              <a:prstDash val="solid"/>
            </a:ln>
            <a:effectLst/>
          </p:spPr>
          <p:txBody>
            <a:bodyPr lIns="91435" tIns="45718" rIns="91435" bIns="45718"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sp>
          <p:nvSpPr>
            <p:cNvPr id="42" name="Rounded Rectangle 41"/>
            <p:cNvSpPr>
              <a:spLocks noChangeAspect="1"/>
            </p:cNvSpPr>
            <p:nvPr/>
          </p:nvSpPr>
          <p:spPr>
            <a:xfrm>
              <a:off x="2874984" y="3925336"/>
              <a:ext cx="207791" cy="365760"/>
            </a:xfrm>
            <a:prstGeom prst="roundRect">
              <a:avLst/>
            </a:prstGeom>
            <a:solidFill>
              <a:srgbClr val="C0029C"/>
            </a:solidFill>
            <a:ln w="25400" cap="flat" cmpd="sng" algn="ctr">
              <a:noFill/>
              <a:prstDash val="solid"/>
            </a:ln>
            <a:effectLst/>
          </p:spPr>
          <p:txBody>
            <a:bodyPr lIns="91435" tIns="45718" rIns="91435" bIns="45718" anchor="ctr"/>
            <a:lstStyle/>
            <a:p>
              <a:pPr marL="0" marR="0" lvl="0" indent="0" algn="ctr" defTabSz="91435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Verdana"/>
                <a:ea typeface="ＭＳ Ｐゴシック"/>
                <a:cs typeface="+mn-cs"/>
              </a:endParaRPr>
            </a:p>
          </p:txBody>
        </p:sp>
        <p:pic>
          <p:nvPicPr>
            <p:cNvPr id="61" name="Picture 47" descr="G:\Granicus\20110729-K562-from_4000_cells\Date 29-07-2011 16-31\Workspace 1\Tile000003.bmp"/>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2000" y="2812143"/>
              <a:ext cx="762001" cy="568198"/>
            </a:xfrm>
            <a:prstGeom prst="rect">
              <a:avLst/>
            </a:prstGeom>
            <a:noFill/>
            <a:ln w="38100">
              <a:solidFill>
                <a:srgbClr val="FFFFFF"/>
              </a:solidFill>
              <a:miter lim="800000"/>
              <a:headEnd/>
              <a:tailEnd/>
            </a:ln>
            <a:extLst>
              <a:ext uri="{909E8E84-426E-40DD-AFC4-6F175D3DCCD1}">
                <a14:hiddenFill xmlns:a14="http://schemas.microsoft.com/office/drawing/2010/main">
                  <a:solidFill>
                    <a:srgbClr val="FFFFFF"/>
                  </a:solidFill>
                </a14:hiddenFill>
              </a:ext>
            </a:extLst>
          </p:spPr>
        </p:pic>
      </p:grpSp>
      <p:sp>
        <p:nvSpPr>
          <p:cNvPr id="38" name="Rectangle 37">
            <a:extLst>
              <a:ext uri="{FF2B5EF4-FFF2-40B4-BE49-F238E27FC236}">
                <a16:creationId xmlns:a16="http://schemas.microsoft.com/office/drawing/2014/main" id="{E93E485F-E719-483F-B7DF-F0FE4143F961}"/>
              </a:ext>
            </a:extLst>
          </p:cNvPr>
          <p:cNvSpPr/>
          <p:nvPr/>
        </p:nvSpPr>
        <p:spPr>
          <a:xfrm>
            <a:off x="832288" y="5114390"/>
            <a:ext cx="7479424" cy="707886"/>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530080"/>
                </a:solidFill>
                <a:effectLst/>
                <a:uLnTx/>
                <a:uFillTx/>
                <a:latin typeface="Proxima Nova"/>
                <a:ea typeface="+mn-ea"/>
                <a:cs typeface="+mn-cs"/>
              </a:rPr>
              <a:t>The architecture of the C1 IFC enables</a:t>
            </a:r>
            <a:r>
              <a:rPr kumimoji="0" lang="en-US" sz="2000" b="1" i="0" u="none" strike="noStrike" kern="1200" cap="none" spc="0" normalizeH="0" baseline="0" noProof="0" dirty="0">
                <a:ln>
                  <a:noFill/>
                </a:ln>
                <a:solidFill>
                  <a:srgbClr val="530080"/>
                </a:solidFill>
                <a:effectLst/>
                <a:uLnTx/>
                <a:uFillTx/>
                <a:latin typeface="Proxima Nova"/>
                <a:ea typeface="+mn-ea"/>
                <a:cs typeface="+mn-cs"/>
              </a:rPr>
              <a:t> sensitive</a:t>
            </a:r>
            <a:r>
              <a:rPr kumimoji="0" lang="en-US" sz="2000" b="0" i="0" u="none" strike="noStrike" kern="1200" cap="none" spc="0" normalizeH="0" baseline="0" noProof="0" dirty="0">
                <a:ln>
                  <a:noFill/>
                </a:ln>
                <a:solidFill>
                  <a:srgbClr val="530080"/>
                </a:solidFill>
                <a:effectLst/>
                <a:uLnTx/>
                <a:uFillTx/>
                <a:latin typeface="Proxima Nova"/>
                <a:ea typeface="+mn-ea"/>
                <a:cs typeface="+mn-cs"/>
              </a:rPr>
              <a:t> gene detection, </a:t>
            </a:r>
            <a:r>
              <a:rPr kumimoji="0" lang="en-US" sz="2000" b="1" i="0" u="none" strike="noStrike" kern="1200" cap="none" spc="0" normalizeH="0" baseline="0" noProof="0" dirty="0">
                <a:ln>
                  <a:noFill/>
                </a:ln>
                <a:solidFill>
                  <a:srgbClr val="530080"/>
                </a:solidFill>
                <a:effectLst/>
                <a:uLnTx/>
                <a:uFillTx/>
                <a:latin typeface="Proxima Nova"/>
                <a:ea typeface="+mn-ea"/>
                <a:cs typeface="+mn-cs"/>
              </a:rPr>
              <a:t>full-length</a:t>
            </a:r>
            <a:r>
              <a:rPr kumimoji="0" lang="en-US" sz="2000" b="0" i="0" u="none" strike="noStrike" kern="1200" cap="none" spc="0" normalizeH="0" baseline="0" noProof="0" dirty="0">
                <a:ln>
                  <a:noFill/>
                </a:ln>
                <a:solidFill>
                  <a:srgbClr val="530080"/>
                </a:solidFill>
                <a:effectLst/>
                <a:uLnTx/>
                <a:uFillTx/>
                <a:latin typeface="Proxima Nova"/>
                <a:ea typeface="+mn-ea"/>
                <a:cs typeface="+mn-cs"/>
              </a:rPr>
              <a:t> transcript coverage and </a:t>
            </a:r>
            <a:r>
              <a:rPr kumimoji="0" lang="en-US" sz="2000" b="1" i="0" u="none" strike="noStrike" kern="1200" cap="none" spc="0" normalizeH="0" baseline="0" noProof="0" dirty="0">
                <a:ln>
                  <a:noFill/>
                </a:ln>
                <a:solidFill>
                  <a:srgbClr val="530080"/>
                </a:solidFill>
                <a:effectLst/>
                <a:uLnTx/>
                <a:uFillTx/>
                <a:latin typeface="Proxima Nova"/>
                <a:ea typeface="+mn-ea"/>
                <a:cs typeface="+mn-cs"/>
              </a:rPr>
              <a:t>novel</a:t>
            </a:r>
            <a:r>
              <a:rPr kumimoji="0" lang="en-US" sz="2000" b="0" i="0" u="none" strike="noStrike" kern="1200" cap="none" spc="0" normalizeH="0" baseline="0" noProof="0" dirty="0">
                <a:ln>
                  <a:noFill/>
                </a:ln>
                <a:solidFill>
                  <a:srgbClr val="530080"/>
                </a:solidFill>
                <a:effectLst/>
                <a:uLnTx/>
                <a:uFillTx/>
                <a:latin typeface="Proxima Nova"/>
                <a:ea typeface="+mn-ea"/>
                <a:cs typeface="+mn-cs"/>
              </a:rPr>
              <a:t> chemistry development.</a:t>
            </a:r>
          </a:p>
        </p:txBody>
      </p:sp>
    </p:spTree>
    <p:custDataLst>
      <p:tags r:id="rId1"/>
    </p:custDataLst>
    <p:extLst>
      <p:ext uri="{BB962C8B-B14F-4D97-AF65-F5344CB8AC3E}">
        <p14:creationId xmlns:p14="http://schemas.microsoft.com/office/powerpoint/2010/main" val="80297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C1 offers prospects with more</a:t>
            </a:r>
            <a:br>
              <a:rPr lang="en-US" sz="3000" dirty="0"/>
            </a:br>
            <a:r>
              <a:rPr lang="en-US" sz="2400" b="0" dirty="0"/>
              <a:t>30 ready-to-use applications via Script Hub</a:t>
            </a:r>
            <a:r>
              <a:rPr lang="en-US" sz="2400" b="0" baseline="30000" dirty="0"/>
              <a:t>™</a:t>
            </a:r>
            <a:endParaRPr lang="en-US" sz="2400" baseline="30000" dirty="0"/>
          </a:p>
        </p:txBody>
      </p:sp>
      <p:sp>
        <p:nvSpPr>
          <p:cNvPr id="14" name="Content Placeholder 1"/>
          <p:cNvSpPr txBox="1">
            <a:spLocks/>
          </p:cNvSpPr>
          <p:nvPr/>
        </p:nvSpPr>
        <p:spPr bwMode="auto">
          <a:xfrm>
            <a:off x="2762159" y="1630408"/>
            <a:ext cx="1588399" cy="1086799"/>
          </a:xfrm>
          <a:prstGeom prst="rect">
            <a:avLst/>
          </a:prstGeom>
          <a:solidFill>
            <a:schemeClr val="bg1">
              <a:lumMod val="75000"/>
            </a:schemeClr>
          </a:solidFill>
          <a:ln w="9525">
            <a:noFill/>
            <a:miter lim="800000"/>
            <a:headEnd/>
            <a:tailEnd/>
          </a:ln>
        </p:spPr>
        <p:txBody>
          <a:bodyPr vert="horz" wrap="square" lIns="91331" tIns="45666" rIns="91331" bIns="45666" numCol="1" anchor="ctr" anchorCtr="0" compatLnSpc="1">
            <a:prstTxWarp prst="textNoShape">
              <a:avLst/>
            </a:prstTxWarp>
          </a:bodyPr>
          <a:lstStyle>
            <a:lvl1pPr marL="487253" indent="-487253" algn="l" rtl="0" eaLnBrk="0" fontAlgn="base" hangingPunct="0">
              <a:lnSpc>
                <a:spcPts val="2987"/>
              </a:lnSpc>
              <a:spcBef>
                <a:spcPts val="853"/>
              </a:spcBef>
              <a:spcAft>
                <a:spcPts val="853"/>
              </a:spcAft>
              <a:defRPr sz="2800">
                <a:solidFill>
                  <a:srgbClr val="000000"/>
                </a:solidFill>
                <a:latin typeface="Verdana" pitchFamily="34" charset="0"/>
                <a:ea typeface="+mn-ea"/>
                <a:cs typeface="Verdana" pitchFamily="34" charset="0"/>
              </a:defRPr>
            </a:lvl1pPr>
            <a:lvl2pPr marL="730880" indent="-406044" algn="l" rtl="0" eaLnBrk="0" fontAlgn="base" hangingPunct="0">
              <a:lnSpc>
                <a:spcPts val="2987"/>
              </a:lnSpc>
              <a:spcBef>
                <a:spcPts val="853"/>
              </a:spcBef>
              <a:spcAft>
                <a:spcPts val="853"/>
              </a:spcAft>
              <a:buBlip>
                <a:blip r:embed="rId4"/>
              </a:buBlip>
              <a:defRPr>
                <a:solidFill>
                  <a:srgbClr val="000000"/>
                </a:solidFill>
                <a:latin typeface="Verdana" pitchFamily="34" charset="0"/>
                <a:ea typeface="+mn-ea"/>
                <a:cs typeface="Verdana" pitchFamily="34" charset="0"/>
              </a:defRPr>
            </a:lvl2pPr>
            <a:lvl3pPr marL="1035401" indent="-324829" algn="l" rtl="0" eaLnBrk="0" fontAlgn="base" hangingPunct="0">
              <a:lnSpc>
                <a:spcPts val="2987"/>
              </a:lnSpc>
              <a:spcBef>
                <a:spcPts val="853"/>
              </a:spcBef>
              <a:spcAft>
                <a:spcPts val="853"/>
              </a:spcAft>
              <a:buBlip>
                <a:blip r:embed="rId4"/>
              </a:buBlip>
              <a:defRPr sz="2300">
                <a:solidFill>
                  <a:srgbClr val="000000"/>
                </a:solidFill>
                <a:latin typeface="Verdana" pitchFamily="34" charset="0"/>
                <a:ea typeface="+mn-ea"/>
                <a:cs typeface="Verdana" pitchFamily="34" charset="0"/>
              </a:defRPr>
            </a:lvl3pPr>
            <a:lvl4pPr marL="1468510" indent="-324829" algn="l" rtl="0" eaLnBrk="0" fontAlgn="base" hangingPunct="0">
              <a:lnSpc>
                <a:spcPts val="2987"/>
              </a:lnSpc>
              <a:spcBef>
                <a:spcPts val="853"/>
              </a:spcBef>
              <a:spcAft>
                <a:spcPts val="853"/>
              </a:spcAft>
              <a:buBlip>
                <a:blip r:embed="rId4"/>
              </a:buBlip>
              <a:defRPr sz="2000">
                <a:solidFill>
                  <a:srgbClr val="000000"/>
                </a:solidFill>
                <a:latin typeface="Verdana" pitchFamily="34" charset="0"/>
                <a:ea typeface="+mn-ea"/>
                <a:cs typeface="Verdana" pitchFamily="34" charset="0"/>
              </a:defRPr>
            </a:lvl4pPr>
            <a:lvl5pPr marL="1942225" indent="-324829" algn="l" rtl="0" eaLnBrk="0" fontAlgn="base" hangingPunct="0">
              <a:lnSpc>
                <a:spcPts val="2987"/>
              </a:lnSpc>
              <a:spcBef>
                <a:spcPts val="853"/>
              </a:spcBef>
              <a:spcAft>
                <a:spcPts val="853"/>
              </a:spcAft>
              <a:buBlip>
                <a:blip r:embed="rId4"/>
              </a:buBlip>
              <a:defRPr sz="2000">
                <a:solidFill>
                  <a:srgbClr val="000000"/>
                </a:solidFill>
                <a:latin typeface="Verdana" pitchFamily="34" charset="0"/>
                <a:ea typeface="+mn-ea"/>
                <a:cs typeface="Verdana" pitchFamily="34" charset="0"/>
              </a:defRPr>
            </a:lvl5pPr>
            <a:lvl6pPr marL="3464875" indent="-324829" algn="l" rtl="0" eaLnBrk="1" fontAlgn="base" hangingPunct="1">
              <a:spcBef>
                <a:spcPct val="20000"/>
              </a:spcBef>
              <a:spcAft>
                <a:spcPct val="0"/>
              </a:spcAft>
              <a:buChar char="»"/>
              <a:defRPr sz="2800">
                <a:solidFill>
                  <a:schemeClr val="tx1"/>
                </a:solidFill>
                <a:latin typeface="+mn-lt"/>
                <a:ea typeface="+mn-ea"/>
              </a:defRPr>
            </a:lvl6pPr>
            <a:lvl7pPr marL="4114544" indent="-324829" algn="l" rtl="0" eaLnBrk="1" fontAlgn="base" hangingPunct="1">
              <a:spcBef>
                <a:spcPct val="20000"/>
              </a:spcBef>
              <a:spcAft>
                <a:spcPct val="0"/>
              </a:spcAft>
              <a:buChar char="»"/>
              <a:defRPr sz="2800">
                <a:solidFill>
                  <a:schemeClr val="tx1"/>
                </a:solidFill>
                <a:latin typeface="+mn-lt"/>
                <a:ea typeface="+mn-ea"/>
              </a:defRPr>
            </a:lvl7pPr>
            <a:lvl8pPr marL="4764208" indent="-324829" algn="l" rtl="0" eaLnBrk="1" fontAlgn="base" hangingPunct="1">
              <a:spcBef>
                <a:spcPct val="20000"/>
              </a:spcBef>
              <a:spcAft>
                <a:spcPct val="0"/>
              </a:spcAft>
              <a:buChar char="»"/>
              <a:defRPr sz="2800">
                <a:solidFill>
                  <a:schemeClr val="tx1"/>
                </a:solidFill>
                <a:latin typeface="+mn-lt"/>
                <a:ea typeface="+mn-ea"/>
              </a:defRPr>
            </a:lvl8pPr>
            <a:lvl9pPr marL="5413867" indent="-324829" algn="l" rtl="0" eaLnBrk="1" fontAlgn="base" hangingPunct="1">
              <a:spcBef>
                <a:spcPct val="20000"/>
              </a:spcBef>
              <a:spcAft>
                <a:spcPct val="0"/>
              </a:spcAft>
              <a:buChar char="»"/>
              <a:defRPr sz="2800">
                <a:solidFill>
                  <a:schemeClr val="tx1"/>
                </a:solidFill>
                <a:latin typeface="+mn-lt"/>
                <a:ea typeface="+mn-ea"/>
              </a:defRPr>
            </a:lvl9pPr>
          </a:lstStyle>
          <a:p>
            <a:pPr marL="0" marR="0" lvl="0" indent="0" algn="ctr" defTabSz="914400" rtl="0" eaLnBrk="0" fontAlgn="base" latinLnBrk="0" hangingPunct="0">
              <a:lnSpc>
                <a:spcPts val="2987"/>
              </a:lnSpc>
              <a:spcBef>
                <a:spcPts val="853"/>
              </a:spcBef>
              <a:spcAft>
                <a:spcPts val="853"/>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Proxima Nova" panose="02000506030000020004" pitchFamily="2" charset="0"/>
                <a:ea typeface="+mn-ea"/>
              </a:rPr>
              <a:t>RNA</a:t>
            </a:r>
          </a:p>
        </p:txBody>
      </p:sp>
      <p:sp>
        <p:nvSpPr>
          <p:cNvPr id="15" name="Content Placeholder 1"/>
          <p:cNvSpPr txBox="1">
            <a:spLocks/>
          </p:cNvSpPr>
          <p:nvPr/>
        </p:nvSpPr>
        <p:spPr bwMode="auto">
          <a:xfrm>
            <a:off x="4936186" y="1630408"/>
            <a:ext cx="1588399" cy="1086799"/>
          </a:xfrm>
          <a:prstGeom prst="rect">
            <a:avLst/>
          </a:prstGeom>
          <a:solidFill>
            <a:schemeClr val="bg1">
              <a:lumMod val="75000"/>
            </a:schemeClr>
          </a:solidFill>
          <a:ln w="9525">
            <a:noFill/>
            <a:miter lim="800000"/>
            <a:headEnd/>
            <a:tailEnd/>
          </a:ln>
        </p:spPr>
        <p:txBody>
          <a:bodyPr vert="horz" wrap="square" lIns="91331" tIns="45666" rIns="91331" bIns="45666" numCol="1" anchor="ctr" anchorCtr="0" compatLnSpc="1">
            <a:prstTxWarp prst="textNoShape">
              <a:avLst/>
            </a:prstTxWarp>
          </a:bodyPr>
          <a:lstStyle>
            <a:lvl1pPr marL="487253" indent="-487253" algn="l" rtl="0" eaLnBrk="0" fontAlgn="base" hangingPunct="0">
              <a:lnSpc>
                <a:spcPts val="2987"/>
              </a:lnSpc>
              <a:spcBef>
                <a:spcPts val="853"/>
              </a:spcBef>
              <a:spcAft>
                <a:spcPts val="853"/>
              </a:spcAft>
              <a:defRPr sz="2800">
                <a:solidFill>
                  <a:srgbClr val="000000"/>
                </a:solidFill>
                <a:latin typeface="Verdana" pitchFamily="34" charset="0"/>
                <a:ea typeface="+mn-ea"/>
                <a:cs typeface="Verdana" pitchFamily="34" charset="0"/>
              </a:defRPr>
            </a:lvl1pPr>
            <a:lvl2pPr marL="730880" indent="-406044" algn="l" rtl="0" eaLnBrk="0" fontAlgn="base" hangingPunct="0">
              <a:lnSpc>
                <a:spcPts val="2987"/>
              </a:lnSpc>
              <a:spcBef>
                <a:spcPts val="853"/>
              </a:spcBef>
              <a:spcAft>
                <a:spcPts val="853"/>
              </a:spcAft>
              <a:buBlip>
                <a:blip r:embed="rId4"/>
              </a:buBlip>
              <a:defRPr>
                <a:solidFill>
                  <a:srgbClr val="000000"/>
                </a:solidFill>
                <a:latin typeface="Verdana" pitchFamily="34" charset="0"/>
                <a:ea typeface="+mn-ea"/>
                <a:cs typeface="Verdana" pitchFamily="34" charset="0"/>
              </a:defRPr>
            </a:lvl2pPr>
            <a:lvl3pPr marL="1035401" indent="-324829" algn="l" rtl="0" eaLnBrk="0" fontAlgn="base" hangingPunct="0">
              <a:lnSpc>
                <a:spcPts val="2987"/>
              </a:lnSpc>
              <a:spcBef>
                <a:spcPts val="853"/>
              </a:spcBef>
              <a:spcAft>
                <a:spcPts val="853"/>
              </a:spcAft>
              <a:buBlip>
                <a:blip r:embed="rId4"/>
              </a:buBlip>
              <a:defRPr sz="2300">
                <a:solidFill>
                  <a:srgbClr val="000000"/>
                </a:solidFill>
                <a:latin typeface="Verdana" pitchFamily="34" charset="0"/>
                <a:ea typeface="+mn-ea"/>
                <a:cs typeface="Verdana" pitchFamily="34" charset="0"/>
              </a:defRPr>
            </a:lvl3pPr>
            <a:lvl4pPr marL="1468510" indent="-324829" algn="l" rtl="0" eaLnBrk="0" fontAlgn="base" hangingPunct="0">
              <a:lnSpc>
                <a:spcPts val="2987"/>
              </a:lnSpc>
              <a:spcBef>
                <a:spcPts val="853"/>
              </a:spcBef>
              <a:spcAft>
                <a:spcPts val="853"/>
              </a:spcAft>
              <a:buBlip>
                <a:blip r:embed="rId4"/>
              </a:buBlip>
              <a:defRPr sz="2000">
                <a:solidFill>
                  <a:srgbClr val="000000"/>
                </a:solidFill>
                <a:latin typeface="Verdana" pitchFamily="34" charset="0"/>
                <a:ea typeface="+mn-ea"/>
                <a:cs typeface="Verdana" pitchFamily="34" charset="0"/>
              </a:defRPr>
            </a:lvl4pPr>
            <a:lvl5pPr marL="1942225" indent="-324829" algn="l" rtl="0" eaLnBrk="0" fontAlgn="base" hangingPunct="0">
              <a:lnSpc>
                <a:spcPts val="2987"/>
              </a:lnSpc>
              <a:spcBef>
                <a:spcPts val="853"/>
              </a:spcBef>
              <a:spcAft>
                <a:spcPts val="853"/>
              </a:spcAft>
              <a:buBlip>
                <a:blip r:embed="rId4"/>
              </a:buBlip>
              <a:defRPr sz="2000">
                <a:solidFill>
                  <a:srgbClr val="000000"/>
                </a:solidFill>
                <a:latin typeface="Verdana" pitchFamily="34" charset="0"/>
                <a:ea typeface="+mn-ea"/>
                <a:cs typeface="Verdana" pitchFamily="34" charset="0"/>
              </a:defRPr>
            </a:lvl5pPr>
            <a:lvl6pPr marL="3464875" indent="-324829" algn="l" rtl="0" eaLnBrk="1" fontAlgn="base" hangingPunct="1">
              <a:spcBef>
                <a:spcPct val="20000"/>
              </a:spcBef>
              <a:spcAft>
                <a:spcPct val="0"/>
              </a:spcAft>
              <a:buChar char="»"/>
              <a:defRPr sz="2800">
                <a:solidFill>
                  <a:schemeClr val="tx1"/>
                </a:solidFill>
                <a:latin typeface="+mn-lt"/>
                <a:ea typeface="+mn-ea"/>
              </a:defRPr>
            </a:lvl6pPr>
            <a:lvl7pPr marL="4114544" indent="-324829" algn="l" rtl="0" eaLnBrk="1" fontAlgn="base" hangingPunct="1">
              <a:spcBef>
                <a:spcPct val="20000"/>
              </a:spcBef>
              <a:spcAft>
                <a:spcPct val="0"/>
              </a:spcAft>
              <a:buChar char="»"/>
              <a:defRPr sz="2800">
                <a:solidFill>
                  <a:schemeClr val="tx1"/>
                </a:solidFill>
                <a:latin typeface="+mn-lt"/>
                <a:ea typeface="+mn-ea"/>
              </a:defRPr>
            </a:lvl7pPr>
            <a:lvl8pPr marL="4764208" indent="-324829" algn="l" rtl="0" eaLnBrk="1" fontAlgn="base" hangingPunct="1">
              <a:spcBef>
                <a:spcPct val="20000"/>
              </a:spcBef>
              <a:spcAft>
                <a:spcPct val="0"/>
              </a:spcAft>
              <a:buChar char="»"/>
              <a:defRPr sz="2800">
                <a:solidFill>
                  <a:schemeClr val="tx1"/>
                </a:solidFill>
                <a:latin typeface="+mn-lt"/>
                <a:ea typeface="+mn-ea"/>
              </a:defRPr>
            </a:lvl8pPr>
            <a:lvl9pPr marL="5413867" indent="-324829" algn="l" rtl="0" eaLnBrk="1" fontAlgn="base" hangingPunct="1">
              <a:spcBef>
                <a:spcPct val="20000"/>
              </a:spcBef>
              <a:spcAft>
                <a:spcPct val="0"/>
              </a:spcAft>
              <a:buChar char="»"/>
              <a:defRPr sz="2800">
                <a:solidFill>
                  <a:schemeClr val="tx1"/>
                </a:solidFill>
                <a:latin typeface="+mn-lt"/>
                <a:ea typeface="+mn-ea"/>
              </a:defRPr>
            </a:lvl9pPr>
          </a:lstStyle>
          <a:p>
            <a:pPr marL="0" marR="0" lvl="0" indent="0" algn="ctr" defTabSz="914400" rtl="0" eaLnBrk="0" fontAlgn="base" latinLnBrk="0" hangingPunct="0">
              <a:lnSpc>
                <a:spcPts val="2987"/>
              </a:lnSpc>
              <a:spcBef>
                <a:spcPts val="853"/>
              </a:spcBef>
              <a:spcAft>
                <a:spcPts val="853"/>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Proxima Nova" panose="02000506030000020004" pitchFamily="2" charset="0"/>
                <a:ea typeface="+mn-ea"/>
              </a:rPr>
              <a:t>Protein and epigenetics</a:t>
            </a:r>
          </a:p>
        </p:txBody>
      </p:sp>
      <p:sp>
        <p:nvSpPr>
          <p:cNvPr id="16" name="Content Placeholder 1"/>
          <p:cNvSpPr txBox="1">
            <a:spLocks/>
          </p:cNvSpPr>
          <p:nvPr/>
        </p:nvSpPr>
        <p:spPr bwMode="auto">
          <a:xfrm>
            <a:off x="7110214" y="1630408"/>
            <a:ext cx="1588399" cy="1086799"/>
          </a:xfrm>
          <a:prstGeom prst="rect">
            <a:avLst/>
          </a:prstGeom>
          <a:solidFill>
            <a:schemeClr val="bg1">
              <a:lumMod val="75000"/>
            </a:schemeClr>
          </a:solidFill>
          <a:ln w="9525">
            <a:noFill/>
            <a:miter lim="800000"/>
            <a:headEnd/>
            <a:tailEnd/>
          </a:ln>
        </p:spPr>
        <p:txBody>
          <a:bodyPr vert="horz" wrap="square" lIns="91331" tIns="45666" rIns="91331" bIns="45666" numCol="1" anchor="ctr" anchorCtr="0" compatLnSpc="1">
            <a:prstTxWarp prst="textNoShape">
              <a:avLst/>
            </a:prstTxWarp>
          </a:bodyPr>
          <a:lstStyle>
            <a:lvl1pPr marL="487253" indent="-487253" algn="l" rtl="0" eaLnBrk="0" fontAlgn="base" hangingPunct="0">
              <a:lnSpc>
                <a:spcPts val="2987"/>
              </a:lnSpc>
              <a:spcBef>
                <a:spcPts val="853"/>
              </a:spcBef>
              <a:spcAft>
                <a:spcPts val="853"/>
              </a:spcAft>
              <a:defRPr sz="2800">
                <a:solidFill>
                  <a:srgbClr val="000000"/>
                </a:solidFill>
                <a:latin typeface="Verdana" pitchFamily="34" charset="0"/>
                <a:ea typeface="+mn-ea"/>
                <a:cs typeface="Verdana" pitchFamily="34" charset="0"/>
              </a:defRPr>
            </a:lvl1pPr>
            <a:lvl2pPr marL="730880" indent="-406044" algn="l" rtl="0" eaLnBrk="0" fontAlgn="base" hangingPunct="0">
              <a:lnSpc>
                <a:spcPts val="2987"/>
              </a:lnSpc>
              <a:spcBef>
                <a:spcPts val="853"/>
              </a:spcBef>
              <a:spcAft>
                <a:spcPts val="853"/>
              </a:spcAft>
              <a:buBlip>
                <a:blip r:embed="rId4"/>
              </a:buBlip>
              <a:defRPr>
                <a:solidFill>
                  <a:srgbClr val="000000"/>
                </a:solidFill>
                <a:latin typeface="Verdana" pitchFamily="34" charset="0"/>
                <a:ea typeface="+mn-ea"/>
                <a:cs typeface="Verdana" pitchFamily="34" charset="0"/>
              </a:defRPr>
            </a:lvl2pPr>
            <a:lvl3pPr marL="1035401" indent="-324829" algn="l" rtl="0" eaLnBrk="0" fontAlgn="base" hangingPunct="0">
              <a:lnSpc>
                <a:spcPts val="2987"/>
              </a:lnSpc>
              <a:spcBef>
                <a:spcPts val="853"/>
              </a:spcBef>
              <a:spcAft>
                <a:spcPts val="853"/>
              </a:spcAft>
              <a:buBlip>
                <a:blip r:embed="rId4"/>
              </a:buBlip>
              <a:defRPr sz="2300">
                <a:solidFill>
                  <a:srgbClr val="000000"/>
                </a:solidFill>
                <a:latin typeface="Verdana" pitchFamily="34" charset="0"/>
                <a:ea typeface="+mn-ea"/>
                <a:cs typeface="Verdana" pitchFamily="34" charset="0"/>
              </a:defRPr>
            </a:lvl3pPr>
            <a:lvl4pPr marL="1468510" indent="-324829" algn="l" rtl="0" eaLnBrk="0" fontAlgn="base" hangingPunct="0">
              <a:lnSpc>
                <a:spcPts val="2987"/>
              </a:lnSpc>
              <a:spcBef>
                <a:spcPts val="853"/>
              </a:spcBef>
              <a:spcAft>
                <a:spcPts val="853"/>
              </a:spcAft>
              <a:buBlip>
                <a:blip r:embed="rId4"/>
              </a:buBlip>
              <a:defRPr sz="2000">
                <a:solidFill>
                  <a:srgbClr val="000000"/>
                </a:solidFill>
                <a:latin typeface="Verdana" pitchFamily="34" charset="0"/>
                <a:ea typeface="+mn-ea"/>
                <a:cs typeface="Verdana" pitchFamily="34" charset="0"/>
              </a:defRPr>
            </a:lvl4pPr>
            <a:lvl5pPr marL="1942225" indent="-324829" algn="l" rtl="0" eaLnBrk="0" fontAlgn="base" hangingPunct="0">
              <a:lnSpc>
                <a:spcPts val="2987"/>
              </a:lnSpc>
              <a:spcBef>
                <a:spcPts val="853"/>
              </a:spcBef>
              <a:spcAft>
                <a:spcPts val="853"/>
              </a:spcAft>
              <a:buBlip>
                <a:blip r:embed="rId4"/>
              </a:buBlip>
              <a:defRPr sz="2000">
                <a:solidFill>
                  <a:srgbClr val="000000"/>
                </a:solidFill>
                <a:latin typeface="Verdana" pitchFamily="34" charset="0"/>
                <a:ea typeface="+mn-ea"/>
                <a:cs typeface="Verdana" pitchFamily="34" charset="0"/>
              </a:defRPr>
            </a:lvl5pPr>
            <a:lvl6pPr marL="3464875" indent="-324829" algn="l" rtl="0" eaLnBrk="1" fontAlgn="base" hangingPunct="1">
              <a:spcBef>
                <a:spcPct val="20000"/>
              </a:spcBef>
              <a:spcAft>
                <a:spcPct val="0"/>
              </a:spcAft>
              <a:buChar char="»"/>
              <a:defRPr sz="2800">
                <a:solidFill>
                  <a:schemeClr val="tx1"/>
                </a:solidFill>
                <a:latin typeface="+mn-lt"/>
                <a:ea typeface="+mn-ea"/>
              </a:defRPr>
            </a:lvl6pPr>
            <a:lvl7pPr marL="4114544" indent="-324829" algn="l" rtl="0" eaLnBrk="1" fontAlgn="base" hangingPunct="1">
              <a:spcBef>
                <a:spcPct val="20000"/>
              </a:spcBef>
              <a:spcAft>
                <a:spcPct val="0"/>
              </a:spcAft>
              <a:buChar char="»"/>
              <a:defRPr sz="2800">
                <a:solidFill>
                  <a:schemeClr val="tx1"/>
                </a:solidFill>
                <a:latin typeface="+mn-lt"/>
                <a:ea typeface="+mn-ea"/>
              </a:defRPr>
            </a:lvl7pPr>
            <a:lvl8pPr marL="4764208" indent="-324829" algn="l" rtl="0" eaLnBrk="1" fontAlgn="base" hangingPunct="1">
              <a:spcBef>
                <a:spcPct val="20000"/>
              </a:spcBef>
              <a:spcAft>
                <a:spcPct val="0"/>
              </a:spcAft>
              <a:buChar char="»"/>
              <a:defRPr sz="2800">
                <a:solidFill>
                  <a:schemeClr val="tx1"/>
                </a:solidFill>
                <a:latin typeface="+mn-lt"/>
                <a:ea typeface="+mn-ea"/>
              </a:defRPr>
            </a:lvl8pPr>
            <a:lvl9pPr marL="5413867" indent="-324829" algn="l" rtl="0" eaLnBrk="1" fontAlgn="base" hangingPunct="1">
              <a:spcBef>
                <a:spcPct val="20000"/>
              </a:spcBef>
              <a:spcAft>
                <a:spcPct val="0"/>
              </a:spcAft>
              <a:buChar char="»"/>
              <a:defRPr sz="2800">
                <a:solidFill>
                  <a:schemeClr val="tx1"/>
                </a:solidFill>
                <a:latin typeface="+mn-lt"/>
                <a:ea typeface="+mn-ea"/>
              </a:defRPr>
            </a:lvl9pPr>
          </a:lstStyle>
          <a:p>
            <a:pPr marL="0" marR="0" lvl="0" indent="0" algn="ctr" defTabSz="914400" rtl="0" eaLnBrk="0" fontAlgn="base" latinLnBrk="0" hangingPunct="0">
              <a:lnSpc>
                <a:spcPts val="2987"/>
              </a:lnSpc>
              <a:spcBef>
                <a:spcPts val="853"/>
              </a:spcBef>
              <a:spcAft>
                <a:spcPts val="853"/>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Proxima Nova" panose="02000506030000020004" pitchFamily="2" charset="0"/>
                <a:ea typeface="+mn-ea"/>
              </a:rPr>
              <a:t>Phenotype</a:t>
            </a:r>
          </a:p>
        </p:txBody>
      </p:sp>
      <p:sp>
        <p:nvSpPr>
          <p:cNvPr id="21" name="Content Placeholder 1"/>
          <p:cNvSpPr txBox="1">
            <a:spLocks/>
          </p:cNvSpPr>
          <p:nvPr/>
        </p:nvSpPr>
        <p:spPr bwMode="auto">
          <a:xfrm>
            <a:off x="576510" y="1630408"/>
            <a:ext cx="1588399" cy="1086799"/>
          </a:xfrm>
          <a:prstGeom prst="rect">
            <a:avLst/>
          </a:prstGeom>
          <a:solidFill>
            <a:schemeClr val="bg1">
              <a:lumMod val="75000"/>
            </a:schemeClr>
          </a:solidFill>
          <a:ln w="9525">
            <a:noFill/>
            <a:miter lim="800000"/>
            <a:headEnd/>
            <a:tailEnd/>
          </a:ln>
        </p:spPr>
        <p:txBody>
          <a:bodyPr vert="horz" wrap="square" lIns="91331" tIns="45666" rIns="91331" bIns="45666" numCol="1" anchor="ctr" anchorCtr="0" compatLnSpc="1">
            <a:prstTxWarp prst="textNoShape">
              <a:avLst/>
            </a:prstTxWarp>
          </a:bodyPr>
          <a:lstStyle>
            <a:lvl1pPr marL="487253" indent="-487253" algn="l" rtl="0" eaLnBrk="0" fontAlgn="base" hangingPunct="0">
              <a:lnSpc>
                <a:spcPts val="2987"/>
              </a:lnSpc>
              <a:spcBef>
                <a:spcPts val="853"/>
              </a:spcBef>
              <a:spcAft>
                <a:spcPts val="853"/>
              </a:spcAft>
              <a:defRPr sz="2800">
                <a:solidFill>
                  <a:srgbClr val="000000"/>
                </a:solidFill>
                <a:latin typeface="Verdana" pitchFamily="34" charset="0"/>
                <a:ea typeface="+mn-ea"/>
                <a:cs typeface="Verdana" pitchFamily="34" charset="0"/>
              </a:defRPr>
            </a:lvl1pPr>
            <a:lvl2pPr marL="730880" indent="-406044" algn="l" rtl="0" eaLnBrk="0" fontAlgn="base" hangingPunct="0">
              <a:lnSpc>
                <a:spcPts val="2987"/>
              </a:lnSpc>
              <a:spcBef>
                <a:spcPts val="853"/>
              </a:spcBef>
              <a:spcAft>
                <a:spcPts val="853"/>
              </a:spcAft>
              <a:buBlip>
                <a:blip r:embed="rId4"/>
              </a:buBlip>
              <a:defRPr>
                <a:solidFill>
                  <a:srgbClr val="000000"/>
                </a:solidFill>
                <a:latin typeface="Verdana" pitchFamily="34" charset="0"/>
                <a:ea typeface="+mn-ea"/>
                <a:cs typeface="Verdana" pitchFamily="34" charset="0"/>
              </a:defRPr>
            </a:lvl2pPr>
            <a:lvl3pPr marL="1035401" indent="-324829" algn="l" rtl="0" eaLnBrk="0" fontAlgn="base" hangingPunct="0">
              <a:lnSpc>
                <a:spcPts val="2987"/>
              </a:lnSpc>
              <a:spcBef>
                <a:spcPts val="853"/>
              </a:spcBef>
              <a:spcAft>
                <a:spcPts val="853"/>
              </a:spcAft>
              <a:buBlip>
                <a:blip r:embed="rId4"/>
              </a:buBlip>
              <a:defRPr sz="2300">
                <a:solidFill>
                  <a:srgbClr val="000000"/>
                </a:solidFill>
                <a:latin typeface="Verdana" pitchFamily="34" charset="0"/>
                <a:ea typeface="+mn-ea"/>
                <a:cs typeface="Verdana" pitchFamily="34" charset="0"/>
              </a:defRPr>
            </a:lvl3pPr>
            <a:lvl4pPr marL="1468510" indent="-324829" algn="l" rtl="0" eaLnBrk="0" fontAlgn="base" hangingPunct="0">
              <a:lnSpc>
                <a:spcPts val="2987"/>
              </a:lnSpc>
              <a:spcBef>
                <a:spcPts val="853"/>
              </a:spcBef>
              <a:spcAft>
                <a:spcPts val="853"/>
              </a:spcAft>
              <a:buBlip>
                <a:blip r:embed="rId4"/>
              </a:buBlip>
              <a:defRPr sz="2000">
                <a:solidFill>
                  <a:srgbClr val="000000"/>
                </a:solidFill>
                <a:latin typeface="Verdana" pitchFamily="34" charset="0"/>
                <a:ea typeface="+mn-ea"/>
                <a:cs typeface="Verdana" pitchFamily="34" charset="0"/>
              </a:defRPr>
            </a:lvl4pPr>
            <a:lvl5pPr marL="1942225" indent="-324829" algn="l" rtl="0" eaLnBrk="0" fontAlgn="base" hangingPunct="0">
              <a:lnSpc>
                <a:spcPts val="2987"/>
              </a:lnSpc>
              <a:spcBef>
                <a:spcPts val="853"/>
              </a:spcBef>
              <a:spcAft>
                <a:spcPts val="853"/>
              </a:spcAft>
              <a:buBlip>
                <a:blip r:embed="rId4"/>
              </a:buBlip>
              <a:defRPr sz="2000">
                <a:solidFill>
                  <a:srgbClr val="000000"/>
                </a:solidFill>
                <a:latin typeface="Verdana" pitchFamily="34" charset="0"/>
                <a:ea typeface="+mn-ea"/>
                <a:cs typeface="Verdana" pitchFamily="34" charset="0"/>
              </a:defRPr>
            </a:lvl5pPr>
            <a:lvl6pPr marL="3464875" indent="-324829" algn="l" rtl="0" eaLnBrk="1" fontAlgn="base" hangingPunct="1">
              <a:spcBef>
                <a:spcPct val="20000"/>
              </a:spcBef>
              <a:spcAft>
                <a:spcPct val="0"/>
              </a:spcAft>
              <a:buChar char="»"/>
              <a:defRPr sz="2800">
                <a:solidFill>
                  <a:schemeClr val="tx1"/>
                </a:solidFill>
                <a:latin typeface="+mn-lt"/>
                <a:ea typeface="+mn-ea"/>
              </a:defRPr>
            </a:lvl6pPr>
            <a:lvl7pPr marL="4114544" indent="-324829" algn="l" rtl="0" eaLnBrk="1" fontAlgn="base" hangingPunct="1">
              <a:spcBef>
                <a:spcPct val="20000"/>
              </a:spcBef>
              <a:spcAft>
                <a:spcPct val="0"/>
              </a:spcAft>
              <a:buChar char="»"/>
              <a:defRPr sz="2800">
                <a:solidFill>
                  <a:schemeClr val="tx1"/>
                </a:solidFill>
                <a:latin typeface="+mn-lt"/>
                <a:ea typeface="+mn-ea"/>
              </a:defRPr>
            </a:lvl7pPr>
            <a:lvl8pPr marL="4764208" indent="-324829" algn="l" rtl="0" eaLnBrk="1" fontAlgn="base" hangingPunct="1">
              <a:spcBef>
                <a:spcPct val="20000"/>
              </a:spcBef>
              <a:spcAft>
                <a:spcPct val="0"/>
              </a:spcAft>
              <a:buChar char="»"/>
              <a:defRPr sz="2800">
                <a:solidFill>
                  <a:schemeClr val="tx1"/>
                </a:solidFill>
                <a:latin typeface="+mn-lt"/>
                <a:ea typeface="+mn-ea"/>
              </a:defRPr>
            </a:lvl8pPr>
            <a:lvl9pPr marL="5413867" indent="-324829" algn="l" rtl="0" eaLnBrk="1" fontAlgn="base" hangingPunct="1">
              <a:spcBef>
                <a:spcPct val="20000"/>
              </a:spcBef>
              <a:spcAft>
                <a:spcPct val="0"/>
              </a:spcAft>
              <a:buChar char="»"/>
              <a:defRPr sz="2800">
                <a:solidFill>
                  <a:schemeClr val="tx1"/>
                </a:solidFill>
                <a:latin typeface="+mn-lt"/>
                <a:ea typeface="+mn-ea"/>
              </a:defRPr>
            </a:lvl9pPr>
          </a:lstStyle>
          <a:p>
            <a:pPr marL="0" marR="0" lvl="0" indent="0" algn="ctr" defTabSz="914400" rtl="0" eaLnBrk="0" fontAlgn="base" latinLnBrk="0" hangingPunct="0">
              <a:lnSpc>
                <a:spcPts val="2987"/>
              </a:lnSpc>
              <a:spcBef>
                <a:spcPts val="853"/>
              </a:spcBef>
              <a:spcAft>
                <a:spcPts val="853"/>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Proxima Nova" panose="02000506030000020004" pitchFamily="2" charset="0"/>
                <a:ea typeface="+mn-ea"/>
              </a:rPr>
              <a:t>Genomic DNA</a:t>
            </a:r>
          </a:p>
        </p:txBody>
      </p:sp>
      <p:cxnSp>
        <p:nvCxnSpPr>
          <p:cNvPr id="22" name="Straight Connector 21"/>
          <p:cNvCxnSpPr/>
          <p:nvPr/>
        </p:nvCxnSpPr>
        <p:spPr>
          <a:xfrm flipH="1">
            <a:off x="576510" y="2573692"/>
            <a:ext cx="0" cy="2572275"/>
          </a:xfrm>
          <a:prstGeom prst="line">
            <a:avLst/>
          </a:prstGeom>
          <a:ln w="6350" cmpd="sng">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76510" y="2952613"/>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63379" y="2808262"/>
            <a:ext cx="1514901" cy="436729"/>
          </a:xfrm>
          <a:prstGeom prst="rect">
            <a:avLst/>
          </a:prstGeom>
        </p:spPr>
        <p:txBody>
          <a:bodyPr vert="horz" wrap="squar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Whole genome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sequencing [gene expression (GE)]</a:t>
            </a:r>
          </a:p>
        </p:txBody>
      </p:sp>
      <p:cxnSp>
        <p:nvCxnSpPr>
          <p:cNvPr id="27" name="Straight Connector 26"/>
          <p:cNvCxnSpPr/>
          <p:nvPr/>
        </p:nvCxnSpPr>
        <p:spPr>
          <a:xfrm>
            <a:off x="576510" y="3531624"/>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65652" y="3398574"/>
            <a:ext cx="1187355" cy="43672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Whole genome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sequencing (Qiagen®)</a:t>
            </a:r>
          </a:p>
        </p:txBody>
      </p:sp>
      <p:cxnSp>
        <p:nvCxnSpPr>
          <p:cNvPr id="29" name="Straight Connector 28"/>
          <p:cNvCxnSpPr/>
          <p:nvPr/>
        </p:nvCxnSpPr>
        <p:spPr>
          <a:xfrm>
            <a:off x="576510" y="3947253"/>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65652" y="3838070"/>
            <a:ext cx="1187355" cy="43672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Whole exome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sequencing (GE)</a:t>
            </a:r>
          </a:p>
        </p:txBody>
      </p:sp>
      <p:cxnSp>
        <p:nvCxnSpPr>
          <p:cNvPr id="32" name="Straight Connector 31"/>
          <p:cNvCxnSpPr/>
          <p:nvPr/>
        </p:nvCxnSpPr>
        <p:spPr>
          <a:xfrm>
            <a:off x="576510" y="4493173"/>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52004" y="4383990"/>
            <a:ext cx="1676404" cy="62549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Targeted genome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sequencing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(GE and Access Array™)</a:t>
            </a:r>
          </a:p>
        </p:txBody>
      </p:sp>
      <p:cxnSp>
        <p:nvCxnSpPr>
          <p:cNvPr id="36" name="Straight Connector 35"/>
          <p:cNvCxnSpPr>
            <a:cxnSpLocks/>
          </p:cNvCxnSpPr>
          <p:nvPr/>
        </p:nvCxnSpPr>
        <p:spPr>
          <a:xfrm>
            <a:off x="2762159" y="2575964"/>
            <a:ext cx="0" cy="3488096"/>
          </a:xfrm>
          <a:prstGeom prst="line">
            <a:avLst/>
          </a:prstGeom>
          <a:ln w="6350" cmpd="sng">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762159" y="2937301"/>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060848" y="2828118"/>
            <a:ext cx="1187355" cy="43672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Full-length mRNA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sequencing (SMARTer® </a:t>
            </a:r>
            <a:b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b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v1, v4; TCR-seq)</a:t>
            </a:r>
          </a:p>
        </p:txBody>
      </p:sp>
      <p:cxnSp>
        <p:nvCxnSpPr>
          <p:cNvPr id="39" name="Straight Connector 38"/>
          <p:cNvCxnSpPr/>
          <p:nvPr/>
        </p:nvCxnSpPr>
        <p:spPr>
          <a:xfrm>
            <a:off x="2762159" y="3553733"/>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063120" y="3430902"/>
            <a:ext cx="1187355" cy="43672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Full-length mRNA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sequencing </a:t>
            </a:r>
            <a:b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b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(Smart-seq2, TCR-seq)</a:t>
            </a:r>
          </a:p>
        </p:txBody>
      </p:sp>
      <p:cxnSp>
        <p:nvCxnSpPr>
          <p:cNvPr id="41" name="Straight Connector 40"/>
          <p:cNvCxnSpPr/>
          <p:nvPr/>
        </p:nvCxnSpPr>
        <p:spPr>
          <a:xfrm>
            <a:off x="2762159" y="4154245"/>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063120" y="4017766"/>
            <a:ext cx="1605850" cy="60958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End counting methods: </a:t>
            </a:r>
          </a:p>
          <a:p>
            <a:pPr marL="120650" marR="0" lvl="0" indent="-1206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5ʹ UMI sequencing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   (C1 CAGE)</a:t>
            </a:r>
          </a:p>
          <a:p>
            <a:pPr marL="120650" marR="0" lvl="0" indent="-1206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3ʹ end counting</a:t>
            </a:r>
          </a:p>
        </p:txBody>
      </p:sp>
      <p:cxnSp>
        <p:nvCxnSpPr>
          <p:cNvPr id="43" name="Straight Connector 42"/>
          <p:cNvCxnSpPr/>
          <p:nvPr/>
        </p:nvCxnSpPr>
        <p:spPr>
          <a:xfrm>
            <a:off x="2762159" y="5027717"/>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049472" y="4904887"/>
            <a:ext cx="1898336" cy="462608"/>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a:ea typeface="+mn-ea"/>
                <a:cs typeface="+mn-cs"/>
              </a:rPr>
              <a:t>Targeted mRNA analysis </a:t>
            </a:r>
            <a:br>
              <a:rPr kumimoji="0" lang="en-US" sz="1200" b="0" i="0" u="none" strike="noStrike" kern="1200" cap="none" spc="0" normalizeH="0" baseline="0" noProof="0" dirty="0">
                <a:ln>
                  <a:noFill/>
                </a:ln>
                <a:solidFill>
                  <a:prstClr val="black"/>
                </a:solidFill>
                <a:effectLst/>
                <a:uLnTx/>
                <a:uFillTx/>
                <a:latin typeface="Proxima Nova"/>
                <a:ea typeface="+mn-ea"/>
                <a:cs typeface="+mn-cs"/>
              </a:rPr>
            </a:br>
            <a:r>
              <a:rPr kumimoji="0" lang="en-US" sz="1200" b="0" i="0" u="none" strike="noStrike" kern="1200" cap="none" spc="0" normalizeH="0" baseline="0" noProof="0" dirty="0">
                <a:ln>
                  <a:noFill/>
                </a:ln>
                <a:solidFill>
                  <a:prstClr val="black"/>
                </a:solidFill>
                <a:effectLst/>
                <a:uLnTx/>
                <a:uFillTx/>
                <a:latin typeface="Proxima Nova"/>
                <a:ea typeface="+mn-ea"/>
                <a:cs typeface="+mn-cs"/>
              </a:rPr>
              <a:t>with real-time PCR</a:t>
            </a:r>
          </a:p>
        </p:txBody>
      </p:sp>
      <p:cxnSp>
        <p:nvCxnSpPr>
          <p:cNvPr id="47" name="Straight Connector 46"/>
          <p:cNvCxnSpPr/>
          <p:nvPr/>
        </p:nvCxnSpPr>
        <p:spPr>
          <a:xfrm flipH="1">
            <a:off x="4936186" y="2578236"/>
            <a:ext cx="0" cy="2572275"/>
          </a:xfrm>
          <a:prstGeom prst="line">
            <a:avLst/>
          </a:prstGeom>
          <a:ln w="6350" cmpd="sng">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936186" y="2939573"/>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258316" y="2830390"/>
            <a:ext cx="1187355" cy="43672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Targeted single-cell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protein analysis</a:t>
            </a:r>
          </a:p>
        </p:txBody>
      </p:sp>
      <p:cxnSp>
        <p:nvCxnSpPr>
          <p:cNvPr id="50" name="Straight Connector 49"/>
          <p:cNvCxnSpPr/>
          <p:nvPr/>
        </p:nvCxnSpPr>
        <p:spPr>
          <a:xfrm>
            <a:off x="4936186" y="3433173"/>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260588" y="3323990"/>
            <a:ext cx="1187355" cy="43672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Single-cell ATAC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sequencing</a:t>
            </a:r>
          </a:p>
        </p:txBody>
      </p:sp>
      <p:cxnSp>
        <p:nvCxnSpPr>
          <p:cNvPr id="52" name="Straight Connector 51"/>
          <p:cNvCxnSpPr/>
          <p:nvPr/>
        </p:nvCxnSpPr>
        <p:spPr>
          <a:xfrm>
            <a:off x="4936186" y="3951797"/>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260588" y="3842614"/>
            <a:ext cx="1605850" cy="60958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Single-cell analysis of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genotype, expression </a:t>
            </a:r>
            <a:b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b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and methylation</a:t>
            </a:r>
          </a:p>
        </p:txBody>
      </p:sp>
      <p:cxnSp>
        <p:nvCxnSpPr>
          <p:cNvPr id="56" name="Straight Connector 55"/>
          <p:cNvCxnSpPr/>
          <p:nvPr/>
        </p:nvCxnSpPr>
        <p:spPr>
          <a:xfrm flipH="1">
            <a:off x="7110214" y="2580508"/>
            <a:ext cx="0" cy="2572275"/>
          </a:xfrm>
          <a:prstGeom prst="line">
            <a:avLst/>
          </a:prstGeom>
          <a:ln w="6350" cmpd="sng">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7110214" y="2941845"/>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426174" y="2832662"/>
            <a:ext cx="1187355" cy="43672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Metagenomics</a:t>
            </a:r>
          </a:p>
        </p:txBody>
      </p:sp>
      <p:cxnSp>
        <p:nvCxnSpPr>
          <p:cNvPr id="59" name="Straight Connector 58"/>
          <p:cNvCxnSpPr/>
          <p:nvPr/>
        </p:nvCxnSpPr>
        <p:spPr>
          <a:xfrm>
            <a:off x="7110214" y="3435445"/>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428446" y="3326262"/>
            <a:ext cx="1187355" cy="43672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Cell dosing</a:t>
            </a:r>
          </a:p>
        </p:txBody>
      </p:sp>
      <p:cxnSp>
        <p:nvCxnSpPr>
          <p:cNvPr id="61" name="Straight Connector 60"/>
          <p:cNvCxnSpPr/>
          <p:nvPr/>
        </p:nvCxnSpPr>
        <p:spPr>
          <a:xfrm>
            <a:off x="7110214" y="3954069"/>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7428446" y="3676071"/>
            <a:ext cx="1605850" cy="60958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Targeted miRNA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roxima Nova" panose="02000506030000020004" pitchFamily="2" charset="0"/>
                <a:ea typeface="+mn-ea"/>
                <a:cs typeface="+mn-cs"/>
              </a:rPr>
              <a:t>analysis</a:t>
            </a:r>
          </a:p>
        </p:txBody>
      </p:sp>
      <p:cxnSp>
        <p:nvCxnSpPr>
          <p:cNvPr id="45" name="Straight Connector 44">
            <a:extLst>
              <a:ext uri="{FF2B5EF4-FFF2-40B4-BE49-F238E27FC236}">
                <a16:creationId xmlns:a16="http://schemas.microsoft.com/office/drawing/2014/main" id="{111FA27F-866D-4B0F-8662-03BB80C3AEED}"/>
              </a:ext>
            </a:extLst>
          </p:cNvPr>
          <p:cNvCxnSpPr/>
          <p:nvPr/>
        </p:nvCxnSpPr>
        <p:spPr>
          <a:xfrm>
            <a:off x="2240745" y="2173807"/>
            <a:ext cx="457200" cy="0"/>
          </a:xfrm>
          <a:prstGeom prst="line">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A526C72-5E36-4719-A56E-8F177D9F93CF}"/>
              </a:ext>
            </a:extLst>
          </p:cNvPr>
          <p:cNvCxnSpPr/>
          <p:nvPr/>
        </p:nvCxnSpPr>
        <p:spPr>
          <a:xfrm>
            <a:off x="4414772" y="2173807"/>
            <a:ext cx="457200" cy="0"/>
          </a:xfrm>
          <a:prstGeom prst="line">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CAED2AA-234C-4BB5-ABC7-7C513357FD54}"/>
              </a:ext>
            </a:extLst>
          </p:cNvPr>
          <p:cNvCxnSpPr/>
          <p:nvPr/>
        </p:nvCxnSpPr>
        <p:spPr>
          <a:xfrm>
            <a:off x="6588799" y="2173807"/>
            <a:ext cx="457200" cy="0"/>
          </a:xfrm>
          <a:prstGeom prst="line">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675CAC4-0701-4595-8EBA-B85A9C8E0519}"/>
              </a:ext>
            </a:extLst>
          </p:cNvPr>
          <p:cNvCxnSpPr/>
          <p:nvPr/>
        </p:nvCxnSpPr>
        <p:spPr>
          <a:xfrm>
            <a:off x="2762159" y="5557489"/>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F69BFA88-7A45-4B5D-82C0-4E11CDF9A4E5}"/>
              </a:ext>
            </a:extLst>
          </p:cNvPr>
          <p:cNvSpPr txBox="1"/>
          <p:nvPr/>
        </p:nvSpPr>
        <p:spPr>
          <a:xfrm>
            <a:off x="3058974" y="5401598"/>
            <a:ext cx="1898336" cy="462608"/>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680"/>
                </a:solidFill>
                <a:effectLst/>
                <a:uLnTx/>
                <a:uFillTx/>
                <a:latin typeface="Proxima Nova"/>
                <a:ea typeface="+mn-ea"/>
                <a:cs typeface="+mn-cs"/>
              </a:rPr>
              <a:t>Low cost full-length mRNA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680"/>
                </a:solidFill>
                <a:effectLst/>
                <a:uLnTx/>
                <a:uFillTx/>
                <a:latin typeface="Proxima Nova"/>
                <a:ea typeface="+mn-ea"/>
                <a:cs typeface="+mn-cs"/>
              </a:rPr>
              <a:t>sequencing (NEBNext®)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2680"/>
              </a:solidFill>
              <a:effectLst/>
              <a:uLnTx/>
              <a:uFillTx/>
              <a:latin typeface="Proxima Nova"/>
              <a:ea typeface="+mn-ea"/>
              <a:cs typeface="+mn-cs"/>
            </a:endParaRPr>
          </a:p>
        </p:txBody>
      </p:sp>
      <p:cxnSp>
        <p:nvCxnSpPr>
          <p:cNvPr id="65" name="Straight Connector 64">
            <a:extLst>
              <a:ext uri="{FF2B5EF4-FFF2-40B4-BE49-F238E27FC236}">
                <a16:creationId xmlns:a16="http://schemas.microsoft.com/office/drawing/2014/main" id="{873D4A49-58EE-4051-AA3C-DCC8364802A7}"/>
              </a:ext>
            </a:extLst>
          </p:cNvPr>
          <p:cNvCxnSpPr/>
          <p:nvPr/>
        </p:nvCxnSpPr>
        <p:spPr>
          <a:xfrm>
            <a:off x="2762159" y="6064060"/>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3B8D20D-7112-44B5-83ED-A7BF8D3DC27F}"/>
              </a:ext>
            </a:extLst>
          </p:cNvPr>
          <p:cNvSpPr txBox="1"/>
          <p:nvPr/>
        </p:nvSpPr>
        <p:spPr>
          <a:xfrm>
            <a:off x="3058974" y="5887190"/>
            <a:ext cx="1898336" cy="615776"/>
          </a:xfrm>
          <a:prstGeom prst="rect">
            <a:avLst/>
          </a:prstGeom>
        </p:spPr>
        <p:txBody>
          <a:bodyPr vert="horz" wrap="squar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680"/>
                </a:solidFill>
                <a:effectLst/>
                <a:uLnTx/>
                <a:uFillTx/>
                <a:latin typeface="Proxima Nova"/>
                <a:ea typeface="+mn-ea"/>
                <a:cs typeface="+mn-cs"/>
              </a:rPr>
              <a:t>Total RNA sequencing to sequence mRNA and noncoding RNAs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2680"/>
              </a:solidFill>
              <a:effectLst/>
              <a:uLnTx/>
              <a:uFillTx/>
              <a:latin typeface="Proxima Nova"/>
              <a:ea typeface="+mn-ea"/>
              <a:cs typeface="+mn-cs"/>
            </a:endParaRPr>
          </a:p>
        </p:txBody>
      </p:sp>
      <p:sp>
        <p:nvSpPr>
          <p:cNvPr id="67" name="TextBox 66">
            <a:extLst>
              <a:ext uri="{FF2B5EF4-FFF2-40B4-BE49-F238E27FC236}">
                <a16:creationId xmlns:a16="http://schemas.microsoft.com/office/drawing/2014/main" id="{F1C4C64E-C073-40CB-87ED-8C5BA5868C79}"/>
              </a:ext>
            </a:extLst>
          </p:cNvPr>
          <p:cNvSpPr txBox="1"/>
          <p:nvPr/>
        </p:nvSpPr>
        <p:spPr>
          <a:xfrm>
            <a:off x="5277379" y="4526602"/>
            <a:ext cx="1605850" cy="609589"/>
          </a:xfrm>
          <a:prstGeom prst="rect">
            <a:avLst/>
          </a:prstGeom>
        </p:spPr>
        <p:txBody>
          <a:bodyPr vert="horz" wrap="non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680"/>
                </a:solidFill>
                <a:effectLst/>
                <a:uLnTx/>
                <a:uFillTx/>
                <a:latin typeface="Proxima Nova" panose="02000506030000020004" pitchFamily="2" charset="0"/>
                <a:ea typeface="+mn-ea"/>
                <a:cs typeface="+mn-cs"/>
              </a:rPr>
              <a:t>Single-cell TCR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680"/>
                </a:solidFill>
                <a:effectLst/>
                <a:uLnTx/>
                <a:uFillTx/>
                <a:latin typeface="Proxima Nova" panose="02000506030000020004" pitchFamily="2" charset="0"/>
                <a:ea typeface="+mn-ea"/>
                <a:cs typeface="+mn-cs"/>
              </a:rPr>
              <a:t>ATAC sequencing </a:t>
            </a:r>
          </a:p>
        </p:txBody>
      </p:sp>
      <p:cxnSp>
        <p:nvCxnSpPr>
          <p:cNvPr id="68" name="Straight Connector 67">
            <a:extLst>
              <a:ext uri="{FF2B5EF4-FFF2-40B4-BE49-F238E27FC236}">
                <a16:creationId xmlns:a16="http://schemas.microsoft.com/office/drawing/2014/main" id="{BD09CC4B-EA61-439D-959F-1BBBE340C755}"/>
              </a:ext>
            </a:extLst>
          </p:cNvPr>
          <p:cNvCxnSpPr/>
          <p:nvPr/>
        </p:nvCxnSpPr>
        <p:spPr>
          <a:xfrm>
            <a:off x="4936185" y="4637854"/>
            <a:ext cx="341194" cy="0"/>
          </a:xfrm>
          <a:prstGeom prst="line">
            <a:avLst/>
          </a:prstGeom>
          <a:ln>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23FAA191-013C-430B-9D5B-88A11F61D405}"/>
              </a:ext>
            </a:extLst>
          </p:cNvPr>
          <p:cNvSpPr/>
          <p:nvPr/>
        </p:nvSpPr>
        <p:spPr>
          <a:xfrm>
            <a:off x="2657010" y="5808211"/>
            <a:ext cx="2601306" cy="8113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roxima Nova"/>
              <a:ea typeface="+mn-ea"/>
              <a:cs typeface="+mn-cs"/>
            </a:endParaRPr>
          </a:p>
        </p:txBody>
      </p:sp>
    </p:spTree>
    <p:custDataLst>
      <p:tags r:id="rId1"/>
    </p:custDataLst>
    <p:extLst>
      <p:ext uri="{BB962C8B-B14F-4D97-AF65-F5344CB8AC3E}">
        <p14:creationId xmlns:p14="http://schemas.microsoft.com/office/powerpoint/2010/main" val="133714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7F5DE-ED64-4A00-8EA2-EB63B4981E2E}"/>
              </a:ext>
            </a:extLst>
          </p:cNvPr>
          <p:cNvSpPr>
            <a:spLocks noGrp="1"/>
          </p:cNvSpPr>
          <p:nvPr>
            <p:ph type="body" sz="quarter" idx="14"/>
          </p:nvPr>
        </p:nvSpPr>
        <p:spPr>
          <a:xfrm>
            <a:off x="457199" y="2514600"/>
            <a:ext cx="7181558" cy="3657600"/>
          </a:xfrm>
        </p:spPr>
        <p:txBody>
          <a:bodyPr/>
          <a:lstStyle/>
          <a:p>
            <a:pPr marL="457200" indent="-457200">
              <a:buFont typeface="+mj-lt"/>
              <a:buAutoNum type="arabicPeriod"/>
            </a:pPr>
            <a:r>
              <a:rPr lang="en-US" dirty="0"/>
              <a:t>Fluidigm technology overview</a:t>
            </a:r>
          </a:p>
          <a:p>
            <a:pPr marL="457200" indent="-457200">
              <a:buFont typeface="+mj-lt"/>
              <a:buAutoNum type="arabicPeriod"/>
            </a:pPr>
            <a:r>
              <a:rPr lang="en-US" dirty="0"/>
              <a:t>C1 full-length mRNA-seq chemistry complements </a:t>
            </a:r>
            <a:br>
              <a:rPr lang="en-US" dirty="0"/>
            </a:br>
            <a:r>
              <a:rPr lang="en-US" dirty="0"/>
              <a:t>droplet approaches.</a:t>
            </a:r>
          </a:p>
          <a:p>
            <a:pPr marL="457200" indent="-457200">
              <a:buAutoNum type="arabicPeriod"/>
            </a:pPr>
            <a:r>
              <a:rPr lang="en-US" dirty="0"/>
              <a:t>C1 supports a flexible array of applications.</a:t>
            </a:r>
          </a:p>
          <a:p>
            <a:pPr marL="457200" indent="-457200">
              <a:buFont typeface="+mj-lt"/>
              <a:buAutoNum type="arabicPeriod"/>
            </a:pPr>
            <a:r>
              <a:rPr lang="en-US" dirty="0"/>
              <a:t>Total RNA-</a:t>
            </a:r>
            <a:r>
              <a:rPr lang="en-US" dirty="0" err="1"/>
              <a:t>Seq</a:t>
            </a:r>
            <a:r>
              <a:rPr lang="en-US" dirty="0"/>
              <a:t> on C1 enables analysis of nonpoly(A) and noncoding RNA.</a:t>
            </a:r>
          </a:p>
        </p:txBody>
      </p:sp>
      <p:sp>
        <p:nvSpPr>
          <p:cNvPr id="3" name="Title 2">
            <a:extLst>
              <a:ext uri="{FF2B5EF4-FFF2-40B4-BE49-F238E27FC236}">
                <a16:creationId xmlns:a16="http://schemas.microsoft.com/office/drawing/2014/main" id="{0F426DA7-FA53-4173-B19B-6DBA631AC9E8}"/>
              </a:ext>
            </a:extLst>
          </p:cNvPr>
          <p:cNvSpPr>
            <a:spLocks noGrp="1"/>
          </p:cNvSpPr>
          <p:nvPr>
            <p:ph type="title"/>
          </p:nvPr>
        </p:nvSpPr>
        <p:spPr/>
        <p:txBody>
          <a:bodyPr/>
          <a:lstStyle/>
          <a:p>
            <a:r>
              <a:rPr lang="en-US" dirty="0"/>
              <a:t>Agenda</a:t>
            </a:r>
          </a:p>
        </p:txBody>
      </p:sp>
    </p:spTree>
    <p:custDataLst>
      <p:tags r:id="rId1"/>
    </p:custDataLst>
    <p:extLst>
      <p:ext uri="{BB962C8B-B14F-4D97-AF65-F5344CB8AC3E}">
        <p14:creationId xmlns:p14="http://schemas.microsoft.com/office/powerpoint/2010/main" val="3041676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31BC2B-8BD2-4709-937E-9922E015D952}"/>
              </a:ext>
            </a:extLst>
          </p:cNvPr>
          <p:cNvSpPr>
            <a:spLocks noGrp="1"/>
          </p:cNvSpPr>
          <p:nvPr>
            <p:ph type="title"/>
          </p:nvPr>
        </p:nvSpPr>
        <p:spPr/>
        <p:txBody>
          <a:bodyPr/>
          <a:lstStyle/>
          <a:p>
            <a:r>
              <a:rPr lang="en-US"/>
              <a:t>Current scRNA-seq methods target only polyadenylated RNAs with oligo-dT-based capture</a:t>
            </a:r>
            <a:endParaRPr lang="en-US" dirty="0"/>
          </a:p>
        </p:txBody>
      </p:sp>
      <p:pic>
        <p:nvPicPr>
          <p:cNvPr id="3" name="Picture 2">
            <a:extLst>
              <a:ext uri="{FF2B5EF4-FFF2-40B4-BE49-F238E27FC236}">
                <a16:creationId xmlns:a16="http://schemas.microsoft.com/office/drawing/2014/main" id="{DFFEA97A-33F1-4DA8-AA24-F4A10857202F}"/>
              </a:ext>
            </a:extLst>
          </p:cNvPr>
          <p:cNvPicPr>
            <a:picLocks noChangeAspect="1"/>
          </p:cNvPicPr>
          <p:nvPr/>
        </p:nvPicPr>
        <p:blipFill rotWithShape="1">
          <a:blip r:embed="rId3"/>
          <a:srcRect r="54846" b="51778"/>
          <a:stretch/>
        </p:blipFill>
        <p:spPr>
          <a:xfrm>
            <a:off x="1133403" y="3827145"/>
            <a:ext cx="5258890" cy="1159875"/>
          </a:xfrm>
          <a:prstGeom prst="rect">
            <a:avLst/>
          </a:prstGeom>
        </p:spPr>
      </p:pic>
      <p:pic>
        <p:nvPicPr>
          <p:cNvPr id="11" name="Picture 10">
            <a:extLst>
              <a:ext uri="{FF2B5EF4-FFF2-40B4-BE49-F238E27FC236}">
                <a16:creationId xmlns:a16="http://schemas.microsoft.com/office/drawing/2014/main" id="{30C821C6-C3FC-4A10-972C-940409C52218}"/>
              </a:ext>
            </a:extLst>
          </p:cNvPr>
          <p:cNvPicPr>
            <a:picLocks noChangeAspect="1"/>
          </p:cNvPicPr>
          <p:nvPr/>
        </p:nvPicPr>
        <p:blipFill rotWithShape="1">
          <a:blip r:embed="rId4"/>
          <a:srcRect r="56692"/>
          <a:stretch/>
        </p:blipFill>
        <p:spPr>
          <a:xfrm>
            <a:off x="1205590" y="5257738"/>
            <a:ext cx="5114515" cy="992795"/>
          </a:xfrm>
          <a:prstGeom prst="rect">
            <a:avLst/>
          </a:prstGeom>
        </p:spPr>
      </p:pic>
      <p:sp>
        <p:nvSpPr>
          <p:cNvPr id="13" name="TextBox 12">
            <a:extLst>
              <a:ext uri="{FF2B5EF4-FFF2-40B4-BE49-F238E27FC236}">
                <a16:creationId xmlns:a16="http://schemas.microsoft.com/office/drawing/2014/main" id="{510B466D-8AE4-4B1A-97D0-11F3CAA8DCA2}"/>
              </a:ext>
            </a:extLst>
          </p:cNvPr>
          <p:cNvSpPr txBox="1"/>
          <p:nvPr/>
        </p:nvSpPr>
        <p:spPr>
          <a:xfrm>
            <a:off x="7164436" y="3361329"/>
            <a:ext cx="1692322" cy="802404"/>
          </a:xfrm>
          <a:prstGeom prst="rect">
            <a:avLst/>
          </a:prstGeom>
        </p:spPr>
        <p:txBody>
          <a:bodyPr vert="horz" wrap="square" lIns="0" tIns="45720" rIns="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Proxima Nova"/>
                <a:ea typeface="+mn-ea"/>
                <a:cs typeface="+mn-cs"/>
              </a:rPr>
              <a:t>Adapted version of these methods available on C1</a:t>
            </a:r>
          </a:p>
        </p:txBody>
      </p:sp>
      <p:grpSp>
        <p:nvGrpSpPr>
          <p:cNvPr id="6" name="Group 5">
            <a:extLst>
              <a:ext uri="{FF2B5EF4-FFF2-40B4-BE49-F238E27FC236}">
                <a16:creationId xmlns:a16="http://schemas.microsoft.com/office/drawing/2014/main" id="{ECCB85F6-BCCD-480D-A95F-E937A53B3E60}"/>
              </a:ext>
            </a:extLst>
          </p:cNvPr>
          <p:cNvGrpSpPr/>
          <p:nvPr/>
        </p:nvGrpSpPr>
        <p:grpSpPr>
          <a:xfrm>
            <a:off x="1162222" y="2508947"/>
            <a:ext cx="5633808" cy="1047480"/>
            <a:chOff x="0" y="2472353"/>
            <a:chExt cx="4124984" cy="766948"/>
          </a:xfrm>
        </p:grpSpPr>
        <p:pic>
          <p:nvPicPr>
            <p:cNvPr id="2" name="Picture 1">
              <a:extLst>
                <a:ext uri="{FF2B5EF4-FFF2-40B4-BE49-F238E27FC236}">
                  <a16:creationId xmlns:a16="http://schemas.microsoft.com/office/drawing/2014/main" id="{C71378A9-6CB3-41DC-AF05-4111895B7318}"/>
                </a:ext>
              </a:extLst>
            </p:cNvPr>
            <p:cNvPicPr>
              <a:picLocks noChangeAspect="1"/>
            </p:cNvPicPr>
            <p:nvPr/>
          </p:nvPicPr>
          <p:blipFill rotWithShape="1">
            <a:blip r:embed="rId5"/>
            <a:srcRect l="1" r="56126"/>
            <a:stretch/>
          </p:blipFill>
          <p:spPr>
            <a:xfrm>
              <a:off x="0" y="2472353"/>
              <a:ext cx="4011764" cy="766948"/>
            </a:xfrm>
            <a:prstGeom prst="rect">
              <a:avLst/>
            </a:prstGeom>
          </p:spPr>
        </p:pic>
        <p:sp>
          <p:nvSpPr>
            <p:cNvPr id="4" name="Rectangle 3">
              <a:extLst>
                <a:ext uri="{FF2B5EF4-FFF2-40B4-BE49-F238E27FC236}">
                  <a16:creationId xmlns:a16="http://schemas.microsoft.com/office/drawing/2014/main" id="{7AB406B7-B399-4FF4-83BF-52BC66550636}"/>
                </a:ext>
              </a:extLst>
            </p:cNvPr>
            <p:cNvSpPr/>
            <p:nvPr/>
          </p:nvSpPr>
          <p:spPr>
            <a:xfrm>
              <a:off x="3906934" y="2602523"/>
              <a:ext cx="218050" cy="274320"/>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a:ln>
                  <a:noFill/>
                </a:ln>
                <a:solidFill>
                  <a:srgbClr val="000000"/>
                </a:solidFill>
                <a:effectLst/>
                <a:uLnTx/>
                <a:uFillTx/>
                <a:latin typeface="Proxima Nova"/>
                <a:ea typeface="+mn-ea"/>
                <a:cs typeface="+mn-cs"/>
              </a:endParaRPr>
            </a:p>
          </p:txBody>
        </p:sp>
      </p:grpSp>
      <p:sp>
        <p:nvSpPr>
          <p:cNvPr id="7" name="Right Brace 6">
            <a:extLst>
              <a:ext uri="{FF2B5EF4-FFF2-40B4-BE49-F238E27FC236}">
                <a16:creationId xmlns:a16="http://schemas.microsoft.com/office/drawing/2014/main" id="{259D4816-873F-4D26-BD8D-99585D9739C3}"/>
              </a:ext>
            </a:extLst>
          </p:cNvPr>
          <p:cNvSpPr/>
          <p:nvPr/>
        </p:nvSpPr>
        <p:spPr>
          <a:xfrm>
            <a:off x="6610852" y="2454077"/>
            <a:ext cx="297808" cy="2532944"/>
          </a:xfrm>
          <a:prstGeom prst="rightBrace">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a:ea typeface="+mn-ea"/>
              <a:cs typeface="+mn-cs"/>
            </a:endParaRPr>
          </a:p>
        </p:txBody>
      </p:sp>
      <p:sp>
        <p:nvSpPr>
          <p:cNvPr id="10" name="TextBox 9">
            <a:extLst>
              <a:ext uri="{FF2B5EF4-FFF2-40B4-BE49-F238E27FC236}">
                <a16:creationId xmlns:a16="http://schemas.microsoft.com/office/drawing/2014/main" id="{D945AA93-57A0-4AD4-B3E5-389E702C4B05}"/>
              </a:ext>
            </a:extLst>
          </p:cNvPr>
          <p:cNvSpPr txBox="1"/>
          <p:nvPr/>
        </p:nvSpPr>
        <p:spPr>
          <a:xfrm>
            <a:off x="1234167" y="5427593"/>
            <a:ext cx="999468" cy="434847"/>
          </a:xfrm>
          <a:prstGeom prst="rect">
            <a:avLst/>
          </a:prstGeom>
          <a:solidFill>
            <a:schemeClr val="bg1"/>
          </a:solidFill>
        </p:spPr>
        <p:txBody>
          <a:bodyPr vert="horz" wrap="square" lIns="0" tIns="45720" rIns="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65000"/>
                    <a:lumOff val="35000"/>
                  </a:schemeClr>
                </a:solidFill>
                <a:latin typeface="Proxima Nova"/>
              </a:rPr>
              <a:t>Drop-seq</a:t>
            </a:r>
            <a:endParaRPr kumimoji="0" lang="en-US" sz="1600" b="0" i="0" u="none" strike="noStrike" kern="1200" cap="none" spc="0" normalizeH="0" baseline="0" noProof="0" dirty="0">
              <a:ln>
                <a:noFill/>
              </a:ln>
              <a:solidFill>
                <a:schemeClr val="tx1">
                  <a:lumMod val="65000"/>
                  <a:lumOff val="35000"/>
                </a:schemeClr>
              </a:solidFill>
              <a:effectLst/>
              <a:uLnTx/>
              <a:uFillTx/>
              <a:latin typeface="Proxima Nova"/>
            </a:endParaRPr>
          </a:p>
        </p:txBody>
      </p:sp>
      <p:sp>
        <p:nvSpPr>
          <p:cNvPr id="12" name="Rectangle 11">
            <a:extLst>
              <a:ext uri="{FF2B5EF4-FFF2-40B4-BE49-F238E27FC236}">
                <a16:creationId xmlns:a16="http://schemas.microsoft.com/office/drawing/2014/main" id="{C1064795-8526-4C50-934F-7E2BB32DE641}"/>
              </a:ext>
            </a:extLst>
          </p:cNvPr>
          <p:cNvSpPr/>
          <p:nvPr/>
        </p:nvSpPr>
        <p:spPr>
          <a:xfrm>
            <a:off x="457200" y="6303911"/>
            <a:ext cx="7772400" cy="276999"/>
          </a:xfrm>
          <a:prstGeom prst="rect">
            <a:avLst/>
          </a:prstGeom>
        </p:spPr>
        <p:txBody>
          <a:bodyPr wrap="square" anchor="b" anchorCtr="0">
            <a:spAutoFit/>
          </a:bodyPr>
          <a:lstStyle/>
          <a:p>
            <a:r>
              <a:rPr lang="en-US" sz="1200" dirty="0">
                <a:solidFill>
                  <a:schemeClr val="bg1">
                    <a:lumMod val="50000"/>
                  </a:schemeClr>
                </a:solidFill>
                <a:latin typeface="Proxima Nova" panose="02000506030000020004" pitchFamily="2" charset="0"/>
              </a:rPr>
              <a:t>Images taken from https://www.illumina.com/science/sequencing-method-explorer.html</a:t>
            </a:r>
          </a:p>
        </p:txBody>
      </p:sp>
    </p:spTree>
    <p:custDataLst>
      <p:tags r:id="rId1"/>
    </p:custDataLst>
    <p:extLst>
      <p:ext uri="{BB962C8B-B14F-4D97-AF65-F5344CB8AC3E}">
        <p14:creationId xmlns:p14="http://schemas.microsoft.com/office/powerpoint/2010/main" val="611504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31BC2B-8BD2-4709-937E-9922E015D952}"/>
              </a:ext>
            </a:extLst>
          </p:cNvPr>
          <p:cNvSpPr>
            <a:spLocks noGrp="1"/>
          </p:cNvSpPr>
          <p:nvPr>
            <p:ph type="title"/>
          </p:nvPr>
        </p:nvSpPr>
        <p:spPr/>
        <p:txBody>
          <a:bodyPr/>
          <a:lstStyle/>
          <a:p>
            <a:r>
              <a:rPr lang="en-US" dirty="0"/>
              <a:t>Types of nonpoly(A) RNA</a:t>
            </a:r>
          </a:p>
        </p:txBody>
      </p:sp>
      <p:sp>
        <p:nvSpPr>
          <p:cNvPr id="6" name="Content Placeholder 5">
            <a:extLst>
              <a:ext uri="{FF2B5EF4-FFF2-40B4-BE49-F238E27FC236}">
                <a16:creationId xmlns:a16="http://schemas.microsoft.com/office/drawing/2014/main" id="{757E378F-13F0-4946-879D-B86B800357A6}"/>
              </a:ext>
            </a:extLst>
          </p:cNvPr>
          <p:cNvSpPr>
            <a:spLocks noGrp="1"/>
          </p:cNvSpPr>
          <p:nvPr>
            <p:ph idx="1"/>
          </p:nvPr>
        </p:nvSpPr>
        <p:spPr>
          <a:xfrm>
            <a:off x="457200" y="2226663"/>
            <a:ext cx="8229600" cy="2885663"/>
          </a:xfrm>
        </p:spPr>
        <p:txBody>
          <a:bodyPr>
            <a:normAutofit/>
          </a:bodyPr>
          <a:lstStyle/>
          <a:p>
            <a:pPr>
              <a:spcBef>
                <a:spcPts val="0"/>
              </a:spcBef>
            </a:pPr>
            <a:r>
              <a:rPr lang="en-US" b="1" dirty="0"/>
              <a:t>mRNA</a:t>
            </a:r>
          </a:p>
          <a:p>
            <a:pPr marL="342900" indent="-342900">
              <a:spcBef>
                <a:spcPts val="0"/>
              </a:spcBef>
              <a:buFont typeface="Arial" panose="020B0604020202020204" pitchFamily="34" charset="0"/>
              <a:buChar char="•"/>
            </a:pPr>
            <a:r>
              <a:rPr lang="en-US" sz="1800" dirty="0"/>
              <a:t>Replication-dependent histone mRNAs lack poly(A) tail.</a:t>
            </a:r>
          </a:p>
          <a:p>
            <a:pPr>
              <a:spcBef>
                <a:spcPts val="0"/>
              </a:spcBef>
            </a:pPr>
            <a:endParaRPr lang="en-US" dirty="0"/>
          </a:p>
          <a:p>
            <a:pPr>
              <a:spcBef>
                <a:spcPts val="0"/>
              </a:spcBef>
            </a:pPr>
            <a:r>
              <a:rPr lang="en-US" b="1" dirty="0"/>
              <a:t>Noncoding RNA (ncRNA)</a:t>
            </a:r>
          </a:p>
          <a:p>
            <a:pPr marL="342900" indent="-342900">
              <a:spcBef>
                <a:spcPts val="0"/>
              </a:spcBef>
              <a:buFont typeface="Arial" panose="020B0604020202020204" pitchFamily="34" charset="0"/>
              <a:buChar char="•"/>
            </a:pPr>
            <a:r>
              <a:rPr lang="en-US" sz="1800" dirty="0"/>
              <a:t>ncRNA is not synonymous with nonpoly(A) RNA.</a:t>
            </a:r>
          </a:p>
          <a:p>
            <a:pPr marL="342900" indent="-342900">
              <a:spcBef>
                <a:spcPts val="0"/>
              </a:spcBef>
              <a:buFont typeface="Arial" panose="020B0604020202020204" pitchFamily="34" charset="0"/>
              <a:buChar char="•"/>
            </a:pPr>
            <a:r>
              <a:rPr lang="en-US" sz="1800" dirty="0"/>
              <a:t>Some ncRNA (for example, certain lincRNAs) have poly(A) tail and can be detected by SMART-Seq</a:t>
            </a:r>
            <a:r>
              <a:rPr lang="en-US" sz="1800" baseline="30000" dirty="0">
                <a:latin typeface="Montserrat" panose="02000505000000020004" pitchFamily="2" charset="0"/>
              </a:rPr>
              <a:t>®</a:t>
            </a:r>
            <a:r>
              <a:rPr lang="en-US" sz="1800" dirty="0"/>
              <a:t> chemistry on C1*.</a:t>
            </a:r>
          </a:p>
        </p:txBody>
      </p:sp>
      <p:sp>
        <p:nvSpPr>
          <p:cNvPr id="8" name="Rectangle 7">
            <a:extLst>
              <a:ext uri="{FF2B5EF4-FFF2-40B4-BE49-F238E27FC236}">
                <a16:creationId xmlns:a16="http://schemas.microsoft.com/office/drawing/2014/main" id="{5D222166-14D7-409A-AE1C-7F538ED3169A}"/>
              </a:ext>
            </a:extLst>
          </p:cNvPr>
          <p:cNvSpPr/>
          <p:nvPr/>
        </p:nvSpPr>
        <p:spPr>
          <a:xfrm>
            <a:off x="457200" y="6119245"/>
            <a:ext cx="7772400" cy="461665"/>
          </a:xfrm>
          <a:prstGeom prst="rect">
            <a:avLst/>
          </a:prstGeom>
        </p:spPr>
        <p:txBody>
          <a:bodyPr wrap="square" anchor="b" anchorCtr="0">
            <a:spAutoFit/>
          </a:bodyPr>
          <a:lstStyle/>
          <a:p>
            <a:r>
              <a:rPr lang="en-US" sz="1200">
                <a:solidFill>
                  <a:schemeClr val="bg1">
                    <a:lumMod val="50000"/>
                  </a:schemeClr>
                </a:solidFill>
                <a:latin typeface="Proxima Nova" panose="02000506030000020004" pitchFamily="2" charset="0"/>
              </a:rPr>
              <a:t>*Liu et al. </a:t>
            </a:r>
            <a:r>
              <a:rPr lang="en-US" sz="1200" i="1">
                <a:solidFill>
                  <a:schemeClr val="bg1">
                    <a:lumMod val="50000"/>
                  </a:schemeClr>
                </a:solidFill>
                <a:latin typeface="Proxima Nova" panose="02000506030000020004" pitchFamily="2" charset="0"/>
              </a:rPr>
              <a:t>Genome Biology </a:t>
            </a:r>
            <a:r>
              <a:rPr lang="en-US" sz="1200">
                <a:solidFill>
                  <a:schemeClr val="bg1">
                    <a:lumMod val="50000"/>
                  </a:schemeClr>
                </a:solidFill>
                <a:latin typeface="Proxima Nova" panose="02000506030000020004" pitchFamily="2" charset="0"/>
              </a:rPr>
              <a:t>(2016). “Single-cell analysis of long non-coding RNAs in the developing human neocortex.” (Used SMART-Seq chemistry on C1)</a:t>
            </a:r>
          </a:p>
        </p:txBody>
      </p:sp>
    </p:spTree>
    <p:custDataLst>
      <p:tags r:id="rId1"/>
    </p:custDataLst>
    <p:extLst>
      <p:ext uri="{BB962C8B-B14F-4D97-AF65-F5344CB8AC3E}">
        <p14:creationId xmlns:p14="http://schemas.microsoft.com/office/powerpoint/2010/main" val="402935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1C58-622C-4CA5-8917-24B1C9A1E4ED}"/>
              </a:ext>
            </a:extLst>
          </p:cNvPr>
          <p:cNvSpPr>
            <a:spLocks noGrp="1"/>
          </p:cNvSpPr>
          <p:nvPr>
            <p:ph type="title"/>
          </p:nvPr>
        </p:nvSpPr>
        <p:spPr>
          <a:xfrm>
            <a:off x="457200" y="457199"/>
            <a:ext cx="8229600" cy="1172817"/>
          </a:xfrm>
        </p:spPr>
        <p:txBody>
          <a:bodyPr/>
          <a:lstStyle/>
          <a:p>
            <a:r>
              <a:rPr lang="en-US" sz="3600" dirty="0"/>
              <a:t>ncRNA biotypes </a:t>
            </a:r>
          </a:p>
        </p:txBody>
      </p:sp>
      <p:graphicFrame>
        <p:nvGraphicFramePr>
          <p:cNvPr id="6" name="Content Placeholder 6">
            <a:extLst>
              <a:ext uri="{FF2B5EF4-FFF2-40B4-BE49-F238E27FC236}">
                <a16:creationId xmlns:a16="http://schemas.microsoft.com/office/drawing/2014/main" id="{F94AE4A5-6AB2-4E61-ADED-4B1933A5F414}"/>
              </a:ext>
            </a:extLst>
          </p:cNvPr>
          <p:cNvGraphicFramePr>
            <a:graphicFrameLocks/>
          </p:cNvGraphicFramePr>
          <p:nvPr>
            <p:extLst>
              <p:ext uri="{D42A27DB-BD31-4B8C-83A1-F6EECF244321}">
                <p14:modId xmlns:p14="http://schemas.microsoft.com/office/powerpoint/2010/main" val="1192109132"/>
              </p:ext>
            </p:extLst>
          </p:nvPr>
        </p:nvGraphicFramePr>
        <p:xfrm>
          <a:off x="569850" y="1926913"/>
          <a:ext cx="8024646" cy="3486348"/>
        </p:xfrm>
        <a:graphic>
          <a:graphicData uri="http://schemas.openxmlformats.org/drawingml/2006/table">
            <a:tbl>
              <a:tblPr firstRow="1" bandRow="1">
                <a:tableStyleId>{5C22544A-7EE6-4342-B048-85BDC9FD1C3A}</a:tableStyleId>
              </a:tblPr>
              <a:tblGrid>
                <a:gridCol w="1434660">
                  <a:extLst>
                    <a:ext uri="{9D8B030D-6E8A-4147-A177-3AD203B41FA5}">
                      <a16:colId xmlns:a16="http://schemas.microsoft.com/office/drawing/2014/main" val="20000"/>
                    </a:ext>
                  </a:extLst>
                </a:gridCol>
                <a:gridCol w="3137338">
                  <a:extLst>
                    <a:ext uri="{9D8B030D-6E8A-4147-A177-3AD203B41FA5}">
                      <a16:colId xmlns:a16="http://schemas.microsoft.com/office/drawing/2014/main" val="1151655315"/>
                    </a:ext>
                  </a:extLst>
                </a:gridCol>
                <a:gridCol w="3452648">
                  <a:extLst>
                    <a:ext uri="{9D8B030D-6E8A-4147-A177-3AD203B41FA5}">
                      <a16:colId xmlns:a16="http://schemas.microsoft.com/office/drawing/2014/main" val="20001"/>
                    </a:ext>
                  </a:extLst>
                </a:gridCol>
              </a:tblGrid>
              <a:tr h="399948">
                <a:tc>
                  <a:txBody>
                    <a:bodyPr/>
                    <a:lstStyle/>
                    <a:p>
                      <a:pPr algn="l" rtl="0" fontAlgn="b"/>
                      <a:r>
                        <a:rPr lang="en-US" sz="1600" b="1" i="0" u="none" strike="noStrike" dirty="0">
                          <a:solidFill>
                            <a:srgbClr val="000000"/>
                          </a:solidFill>
                          <a:effectLst/>
                          <a:latin typeface="Proxima Nova" panose="02000506030000020004" pitchFamily="2" charset="0"/>
                        </a:rPr>
                        <a:t>Abbreviation</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b"/>
                      <a:r>
                        <a:rPr lang="en-US" sz="1600" b="1" i="0" u="none" strike="noStrike" dirty="0">
                          <a:solidFill>
                            <a:srgbClr val="000000"/>
                          </a:solidFill>
                          <a:effectLst/>
                          <a:latin typeface="Proxima Nova" panose="02000506030000020004" pitchFamily="2" charset="0"/>
                        </a:rPr>
                        <a:t>Name</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b"/>
                      <a:r>
                        <a:rPr lang="en-US" sz="1600" b="1" i="0" u="none" strike="noStrike" dirty="0">
                          <a:solidFill>
                            <a:srgbClr val="000000"/>
                          </a:solidFill>
                          <a:effectLst/>
                          <a:latin typeface="Proxima Nova" panose="02000506030000020004" pitchFamily="2" charset="0"/>
                        </a:rPr>
                        <a:t>Function</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385800">
                <a:tc>
                  <a:txBody>
                    <a:bodyPr/>
                    <a:lstStyle/>
                    <a:p>
                      <a:pPr algn="l" rtl="0" fontAlgn="b"/>
                      <a:r>
                        <a:rPr lang="en-US" sz="1600" b="0" i="0" kern="1200" dirty="0">
                          <a:solidFill>
                            <a:schemeClr val="dk1"/>
                          </a:solidFill>
                          <a:effectLst/>
                          <a:latin typeface="+mn-lt"/>
                          <a:ea typeface="+mn-ea"/>
                          <a:cs typeface="+mn-cs"/>
                        </a:rPr>
                        <a:t>lincRNA</a:t>
                      </a:r>
                      <a:endParaRPr lang="en-US" sz="1600" b="0" i="0" u="none" strike="noStrike" dirty="0">
                        <a:solidFill>
                          <a:srgbClr val="000000"/>
                        </a:solidFill>
                        <a:effectLst/>
                        <a:latin typeface="Proxima Nova" panose="02000506030000020004" pitchFamily="2" charset="0"/>
                      </a:endParaRP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kern="1200" dirty="0">
                          <a:solidFill>
                            <a:schemeClr val="dk1"/>
                          </a:solidFill>
                          <a:effectLst/>
                          <a:latin typeface="+mn-lt"/>
                          <a:ea typeface="+mn-ea"/>
                          <a:cs typeface="+mn-cs"/>
                        </a:rPr>
                        <a:t>Long intergenic noncoding RNA</a:t>
                      </a:r>
                      <a:endParaRPr lang="en-US" sz="1600" b="0" i="0" u="none" strike="noStrike" dirty="0">
                        <a:solidFill>
                          <a:srgbClr val="000000"/>
                        </a:solidFill>
                        <a:effectLst/>
                        <a:latin typeface="Proxima Nova" panose="02000506030000020004" pitchFamily="2" charset="0"/>
                      </a:endParaRP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Proxima Nova" panose="02000506030000020004" pitchFamily="2" charset="0"/>
                        </a:rPr>
                        <a:t>Gene regulation, splicing, translation</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18354054"/>
                  </a:ext>
                </a:extLst>
              </a:tr>
              <a:tr h="385800">
                <a:tc>
                  <a:txBody>
                    <a:bodyPr/>
                    <a:lstStyle/>
                    <a:p>
                      <a:pPr algn="l" rtl="0" fontAlgn="b"/>
                      <a:r>
                        <a:rPr lang="en-US" sz="1600" b="0" i="0" u="none" strike="noStrike" dirty="0">
                          <a:solidFill>
                            <a:srgbClr val="000000"/>
                          </a:solidFill>
                          <a:effectLst/>
                          <a:latin typeface="Proxima Nova" panose="02000506030000020004" pitchFamily="2" charset="0"/>
                        </a:rPr>
                        <a:t>eRNA</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Enhancer RNA</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Gene regulation</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54947557"/>
                  </a:ext>
                </a:extLst>
              </a:tr>
              <a:tr h="385800">
                <a:tc>
                  <a:txBody>
                    <a:bodyPr/>
                    <a:lstStyle/>
                    <a:p>
                      <a:pPr algn="l" rtl="0" fontAlgn="b"/>
                      <a:r>
                        <a:rPr lang="en-US" sz="1600" b="0" i="0" u="none" strike="noStrike" dirty="0">
                          <a:solidFill>
                            <a:srgbClr val="000000"/>
                          </a:solidFill>
                          <a:effectLst/>
                          <a:latin typeface="Proxima Nova" panose="02000506030000020004" pitchFamily="2" charset="0"/>
                        </a:rPr>
                        <a:t>snRNA</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Small nuclear RNA</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Splicing</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4829284"/>
                  </a:ext>
                </a:extLst>
              </a:tr>
              <a:tr h="385800">
                <a:tc>
                  <a:txBody>
                    <a:bodyPr/>
                    <a:lstStyle/>
                    <a:p>
                      <a:pPr algn="l" rtl="0" fontAlgn="b"/>
                      <a:r>
                        <a:rPr lang="en-US" sz="1600" b="0" i="0" kern="1200" dirty="0">
                          <a:solidFill>
                            <a:schemeClr val="dk1"/>
                          </a:solidFill>
                          <a:effectLst/>
                          <a:latin typeface="+mn-lt"/>
                          <a:ea typeface="+mn-ea"/>
                          <a:cs typeface="+mn-cs"/>
                        </a:rPr>
                        <a:t>snoRNA</a:t>
                      </a:r>
                      <a:endParaRPr lang="en-US" sz="1600" b="0" i="0" u="none" strike="noStrike" dirty="0">
                        <a:solidFill>
                          <a:srgbClr val="000000"/>
                        </a:solidFill>
                        <a:effectLst/>
                        <a:latin typeface="Proxima Nova" panose="02000506030000020004" pitchFamily="2" charset="0"/>
                      </a:endParaRP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Small nucleolar RNA</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Splicing, translation</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8155653"/>
                  </a:ext>
                </a:extLst>
              </a:tr>
              <a:tr h="385800">
                <a:tc>
                  <a:txBody>
                    <a:bodyPr/>
                    <a:lstStyle/>
                    <a:p>
                      <a:pPr algn="l" rtl="0" fontAlgn="b"/>
                      <a:r>
                        <a:rPr lang="en-US" sz="1600" b="0" i="0" u="none" strike="noStrike" dirty="0">
                          <a:solidFill>
                            <a:srgbClr val="000000"/>
                          </a:solidFill>
                          <a:effectLst/>
                          <a:latin typeface="Proxima Nova" panose="02000506030000020004" pitchFamily="2" charset="0"/>
                        </a:rPr>
                        <a:t>miRNA</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b="0" i="0" u="none" strike="noStrike" dirty="0">
                          <a:solidFill>
                            <a:srgbClr val="000000"/>
                          </a:solidFill>
                          <a:effectLst/>
                          <a:latin typeface="Proxima Nova" panose="02000506030000020004" pitchFamily="2" charset="0"/>
                        </a:rPr>
                        <a:t>MicroRNA</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b="0" i="0" u="none" strike="noStrike" dirty="0">
                          <a:solidFill>
                            <a:srgbClr val="000000"/>
                          </a:solidFill>
                          <a:effectLst/>
                          <a:latin typeface="Proxima Nova" panose="02000506030000020004" pitchFamily="2" charset="0"/>
                        </a:rPr>
                        <a:t>Translation</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5803514"/>
                  </a:ext>
                </a:extLst>
              </a:tr>
              <a:tr h="385800">
                <a:tc>
                  <a:txBody>
                    <a:bodyPr/>
                    <a:lstStyle/>
                    <a:p>
                      <a:pPr algn="l" rtl="0" fontAlgn="b"/>
                      <a:r>
                        <a:rPr lang="en-US" sz="1600" b="0" i="0" u="none" strike="noStrike" dirty="0">
                          <a:solidFill>
                            <a:srgbClr val="000000"/>
                          </a:solidFill>
                          <a:effectLst/>
                          <a:latin typeface="Proxima Nova" panose="02000506030000020004" pitchFamily="2" charset="0"/>
                        </a:rPr>
                        <a:t>rRNA</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b="0" i="0" u="none" strike="noStrike" dirty="0">
                          <a:solidFill>
                            <a:srgbClr val="000000"/>
                          </a:solidFill>
                          <a:effectLst/>
                          <a:latin typeface="Proxima Nova" panose="02000506030000020004" pitchFamily="2" charset="0"/>
                        </a:rPr>
                        <a:t>Ribosomal RNA</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b="0" i="0" u="none" strike="noStrike" dirty="0">
                          <a:solidFill>
                            <a:srgbClr val="000000"/>
                          </a:solidFill>
                          <a:effectLst/>
                          <a:latin typeface="Proxima Nova" panose="02000506030000020004" pitchFamily="2" charset="0"/>
                        </a:rPr>
                        <a:t>Translation</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0812964"/>
                  </a:ext>
                </a:extLst>
              </a:tr>
              <a:tr h="385800">
                <a:tc>
                  <a:txBody>
                    <a:bodyPr/>
                    <a:lstStyle/>
                    <a:p>
                      <a:pPr algn="l" rtl="0" fontAlgn="b"/>
                      <a:r>
                        <a:rPr lang="en-US" sz="1600" b="0" i="0" u="none" strike="noStrike" dirty="0">
                          <a:solidFill>
                            <a:srgbClr val="000000"/>
                          </a:solidFill>
                          <a:effectLst/>
                          <a:latin typeface="Proxima Nova" panose="02000506030000020004" pitchFamily="2" charset="0"/>
                        </a:rPr>
                        <a:t>tRNA</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b="0" i="0" kern="1200" dirty="0">
                          <a:solidFill>
                            <a:schemeClr val="dk1"/>
                          </a:solidFill>
                          <a:effectLst/>
                          <a:latin typeface="+mn-lt"/>
                          <a:ea typeface="+mn-ea"/>
                          <a:cs typeface="+mn-cs"/>
                        </a:rPr>
                        <a:t>Transfer RNA</a:t>
                      </a:r>
                      <a:endParaRPr lang="en-US" sz="1600" b="0" i="0" u="none" strike="noStrike" dirty="0">
                        <a:solidFill>
                          <a:srgbClr val="000000"/>
                        </a:solidFill>
                        <a:effectLst/>
                        <a:latin typeface="Proxima Nova" panose="02000506030000020004" pitchFamily="2" charset="0"/>
                      </a:endParaRP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b="0" i="0" u="none" strike="noStrike" dirty="0">
                          <a:solidFill>
                            <a:srgbClr val="000000"/>
                          </a:solidFill>
                          <a:effectLst/>
                          <a:latin typeface="Proxima Nova" panose="02000506030000020004" pitchFamily="2" charset="0"/>
                        </a:rPr>
                        <a:t>Translation</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5745751"/>
                  </a:ext>
                </a:extLst>
              </a:tr>
              <a:tr h="385800">
                <a:tc>
                  <a:txBody>
                    <a:bodyPr/>
                    <a:lstStyle/>
                    <a:p>
                      <a:pPr algn="l" rtl="0" fontAlgn="b"/>
                      <a:r>
                        <a:rPr lang="en-US" sz="1600" b="0" i="0" u="none" strike="noStrike" dirty="0">
                          <a:solidFill>
                            <a:srgbClr val="000000"/>
                          </a:solidFill>
                          <a:effectLst/>
                          <a:latin typeface="Proxima Nova" panose="02000506030000020004" pitchFamily="2" charset="0"/>
                        </a:rPr>
                        <a:t>tmRNA</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b="0" i="0" kern="1200" dirty="0">
                          <a:solidFill>
                            <a:schemeClr val="dk1"/>
                          </a:solidFill>
                          <a:effectLst/>
                          <a:latin typeface="+mn-lt"/>
                          <a:ea typeface="+mn-ea"/>
                          <a:cs typeface="+mn-cs"/>
                        </a:rPr>
                        <a:t>Transfer-messenger RNA</a:t>
                      </a:r>
                      <a:endParaRPr lang="en-US" sz="1600" b="0" i="0" u="none" strike="noStrike" dirty="0">
                        <a:solidFill>
                          <a:srgbClr val="000000"/>
                        </a:solidFill>
                        <a:effectLst/>
                        <a:latin typeface="Proxima Nova" panose="02000506030000020004" pitchFamily="2" charset="0"/>
                      </a:endParaRP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600" b="0" i="0" u="none" strike="noStrike" dirty="0">
                          <a:solidFill>
                            <a:srgbClr val="000000"/>
                          </a:solidFill>
                          <a:effectLst/>
                          <a:latin typeface="Proxima Nova" panose="02000506030000020004" pitchFamily="2" charset="0"/>
                        </a:rPr>
                        <a:t>Translation</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3" name="Rectangle 2">
            <a:extLst>
              <a:ext uri="{FF2B5EF4-FFF2-40B4-BE49-F238E27FC236}">
                <a16:creationId xmlns:a16="http://schemas.microsoft.com/office/drawing/2014/main" id="{53552C5D-28D0-4573-90DA-E75C607C6074}"/>
              </a:ext>
            </a:extLst>
          </p:cNvPr>
          <p:cNvSpPr/>
          <p:nvPr/>
        </p:nvSpPr>
        <p:spPr>
          <a:xfrm>
            <a:off x="472440" y="5632550"/>
            <a:ext cx="8024646" cy="646331"/>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srgbClr val="530080"/>
                </a:solidFill>
                <a:effectLst/>
                <a:uLnTx/>
                <a:uFillTx/>
                <a:latin typeface="Proxima Nova"/>
                <a:ea typeface="+mn-ea"/>
                <a:cs typeface="+mn-cs"/>
              </a:rPr>
              <a:t>Enabling study of these ncRNA biotypes at the single-cell level will allow for a more comprehensive understanding of cellular mechanisms.</a:t>
            </a:r>
          </a:p>
        </p:txBody>
      </p:sp>
    </p:spTree>
    <p:custDataLst>
      <p:tags r:id="rId1"/>
    </p:custDataLst>
    <p:extLst>
      <p:ext uri="{BB962C8B-B14F-4D97-AF65-F5344CB8AC3E}">
        <p14:creationId xmlns:p14="http://schemas.microsoft.com/office/powerpoint/2010/main" val="333916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D2278-2F31-484C-8A20-5EF795AB3DED}"/>
              </a:ext>
            </a:extLst>
          </p:cNvPr>
          <p:cNvSpPr>
            <a:spLocks noGrp="1"/>
          </p:cNvSpPr>
          <p:nvPr>
            <p:ph type="title"/>
          </p:nvPr>
        </p:nvSpPr>
        <p:spPr/>
        <p:txBody>
          <a:bodyPr/>
          <a:lstStyle/>
          <a:p>
            <a:r>
              <a:rPr lang="en-US" dirty="0"/>
              <a:t>Stranded libraries improve accuracy</a:t>
            </a:r>
          </a:p>
        </p:txBody>
      </p:sp>
      <p:sp>
        <p:nvSpPr>
          <p:cNvPr id="3" name="Content Placeholder 2">
            <a:extLst>
              <a:ext uri="{FF2B5EF4-FFF2-40B4-BE49-F238E27FC236}">
                <a16:creationId xmlns:a16="http://schemas.microsoft.com/office/drawing/2014/main" id="{9D11B3F0-A4E4-4B61-8F70-1F02199ADD81}"/>
              </a:ext>
            </a:extLst>
          </p:cNvPr>
          <p:cNvSpPr>
            <a:spLocks noGrp="1"/>
          </p:cNvSpPr>
          <p:nvPr>
            <p:ph idx="1"/>
          </p:nvPr>
        </p:nvSpPr>
        <p:spPr>
          <a:xfrm>
            <a:off x="263236" y="2088347"/>
            <a:ext cx="4360985" cy="4212809"/>
          </a:xfrm>
        </p:spPr>
        <p:txBody>
          <a:bodyPr/>
          <a:lstStyle/>
          <a:p>
            <a:pPr marL="342900" indent="-342900">
              <a:buFont typeface="Arial" panose="020B0604020202020204" pitchFamily="34" charset="0"/>
              <a:buChar char="•"/>
            </a:pPr>
            <a:r>
              <a:rPr lang="en-US" dirty="0"/>
              <a:t>Around 19% (11,000) of genes overlap with one or more genes on the opposite strand.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Those regions translate to about 3% of overlapping nucleotides.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Without strand information, </a:t>
            </a:r>
            <a:br>
              <a:rPr lang="en-US" dirty="0"/>
            </a:br>
            <a:r>
              <a:rPr lang="en-US" dirty="0"/>
              <a:t>reads are either wrongly assigned (false positive) or discarded </a:t>
            </a:r>
            <a:br>
              <a:rPr lang="en-US" dirty="0"/>
            </a:br>
            <a:r>
              <a:rPr lang="en-US" dirty="0"/>
              <a:t>(false negative).</a:t>
            </a:r>
          </a:p>
        </p:txBody>
      </p:sp>
      <p:pic>
        <p:nvPicPr>
          <p:cNvPr id="4" name="Picture 3">
            <a:extLst>
              <a:ext uri="{FF2B5EF4-FFF2-40B4-BE49-F238E27FC236}">
                <a16:creationId xmlns:a16="http://schemas.microsoft.com/office/drawing/2014/main" id="{6E3837C6-9F8F-440F-B3BE-BDB74A49D56F}"/>
              </a:ext>
            </a:extLst>
          </p:cNvPr>
          <p:cNvPicPr>
            <a:picLocks noChangeAspect="1"/>
          </p:cNvPicPr>
          <p:nvPr/>
        </p:nvPicPr>
        <p:blipFill>
          <a:blip r:embed="rId3"/>
          <a:stretch>
            <a:fillRect/>
          </a:stretch>
        </p:blipFill>
        <p:spPr>
          <a:xfrm>
            <a:off x="4735705" y="1813878"/>
            <a:ext cx="4143994" cy="4120515"/>
          </a:xfrm>
          <a:prstGeom prst="rect">
            <a:avLst/>
          </a:prstGeom>
        </p:spPr>
      </p:pic>
      <p:sp>
        <p:nvSpPr>
          <p:cNvPr id="7" name="Rectangle 6">
            <a:extLst>
              <a:ext uri="{FF2B5EF4-FFF2-40B4-BE49-F238E27FC236}">
                <a16:creationId xmlns:a16="http://schemas.microsoft.com/office/drawing/2014/main" id="{3F9FBCF9-0517-48E5-96B6-A03F42FD01C4}"/>
              </a:ext>
            </a:extLst>
          </p:cNvPr>
          <p:cNvSpPr/>
          <p:nvPr/>
        </p:nvSpPr>
        <p:spPr>
          <a:xfrm>
            <a:off x="457200" y="6119245"/>
            <a:ext cx="7772400" cy="461665"/>
          </a:xfrm>
          <a:prstGeom prst="rect">
            <a:avLst/>
          </a:prstGeom>
        </p:spPr>
        <p:txBody>
          <a:bodyPr wrap="square" anchor="b" anchorCtr="0">
            <a:spAutoFit/>
          </a:bodyPr>
          <a:lstStyle/>
          <a:p>
            <a:r>
              <a:rPr lang="en-US" sz="1200" dirty="0">
                <a:solidFill>
                  <a:schemeClr val="bg1">
                    <a:lumMod val="50000"/>
                  </a:schemeClr>
                </a:solidFill>
                <a:latin typeface="Proxima Nova" panose="02000506030000020004" pitchFamily="2" charset="0"/>
              </a:rPr>
              <a:t>Zhao et al. </a:t>
            </a:r>
            <a:r>
              <a:rPr lang="en-US" sz="1200" i="1" dirty="0">
                <a:solidFill>
                  <a:schemeClr val="bg1">
                    <a:lumMod val="50000"/>
                  </a:schemeClr>
                </a:solidFill>
                <a:latin typeface="Proxima Nova" panose="02000506030000020004" pitchFamily="2" charset="0"/>
              </a:rPr>
              <a:t>BMC Genomics </a:t>
            </a:r>
            <a:r>
              <a:rPr lang="en-US" sz="1200" dirty="0">
                <a:solidFill>
                  <a:schemeClr val="bg1">
                    <a:lumMod val="50000"/>
                  </a:schemeClr>
                </a:solidFill>
                <a:latin typeface="Proxima Nova" panose="02000506030000020004" pitchFamily="2" charset="0"/>
              </a:rPr>
              <a:t>(2015). “Comparison of stranded and non-stranded RNA-</a:t>
            </a:r>
            <a:r>
              <a:rPr lang="en-US" sz="1200" dirty="0" err="1">
                <a:solidFill>
                  <a:schemeClr val="bg1">
                    <a:lumMod val="50000"/>
                  </a:schemeClr>
                </a:solidFill>
                <a:latin typeface="Proxima Nova" panose="02000506030000020004" pitchFamily="2" charset="0"/>
              </a:rPr>
              <a:t>seq</a:t>
            </a:r>
            <a:r>
              <a:rPr lang="en-US" sz="1200" dirty="0">
                <a:solidFill>
                  <a:schemeClr val="bg1">
                    <a:lumMod val="50000"/>
                  </a:schemeClr>
                </a:solidFill>
                <a:latin typeface="Proxima Nova" panose="02000506030000020004" pitchFamily="2" charset="0"/>
              </a:rPr>
              <a:t> transcriptome profiling and investigation of gene overlap.”</a:t>
            </a:r>
          </a:p>
        </p:txBody>
      </p:sp>
    </p:spTree>
    <p:custDataLst>
      <p:tags r:id="rId1"/>
    </p:custDataLst>
    <p:extLst>
      <p:ext uri="{BB962C8B-B14F-4D97-AF65-F5344CB8AC3E}">
        <p14:creationId xmlns:p14="http://schemas.microsoft.com/office/powerpoint/2010/main" val="201667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AA9058-E9B6-4968-AF05-2881A9ECF79C}"/>
              </a:ext>
            </a:extLst>
          </p:cNvPr>
          <p:cNvSpPr>
            <a:spLocks noGrp="1"/>
          </p:cNvSpPr>
          <p:nvPr>
            <p:ph type="title"/>
          </p:nvPr>
        </p:nvSpPr>
        <p:spPr>
          <a:xfrm>
            <a:off x="438374" y="1295400"/>
            <a:ext cx="6566108" cy="1143000"/>
          </a:xfrm>
        </p:spPr>
        <p:txBody>
          <a:bodyPr/>
          <a:lstStyle/>
          <a:p>
            <a:r>
              <a:rPr lang="en-US" dirty="0"/>
              <a:t>Adapting Stranded Total RNA Seq for C1</a:t>
            </a:r>
          </a:p>
        </p:txBody>
      </p:sp>
    </p:spTree>
    <p:custDataLst>
      <p:tags r:id="rId1"/>
    </p:custDataLst>
    <p:extLst>
      <p:ext uri="{BB962C8B-B14F-4D97-AF65-F5344CB8AC3E}">
        <p14:creationId xmlns:p14="http://schemas.microsoft.com/office/powerpoint/2010/main" val="2669732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8285-BF36-4669-A481-3D6C9C3C4070}"/>
              </a:ext>
            </a:extLst>
          </p:cNvPr>
          <p:cNvSpPr>
            <a:spLocks noGrp="1"/>
          </p:cNvSpPr>
          <p:nvPr>
            <p:ph type="title"/>
          </p:nvPr>
        </p:nvSpPr>
        <p:spPr/>
        <p:txBody>
          <a:bodyPr/>
          <a:lstStyle/>
          <a:p>
            <a:r>
              <a:rPr lang="en-US" dirty="0"/>
              <a:t>Stranded Total RNA-</a:t>
            </a:r>
            <a:r>
              <a:rPr lang="en-US" dirty="0" err="1"/>
              <a:t>Seq</a:t>
            </a:r>
            <a:r>
              <a:rPr lang="en-US" dirty="0"/>
              <a:t> workflow</a:t>
            </a:r>
            <a:br>
              <a:rPr lang="en-US" dirty="0"/>
            </a:br>
            <a:endParaRPr lang="en-US" dirty="0"/>
          </a:p>
        </p:txBody>
      </p:sp>
      <p:pic>
        <p:nvPicPr>
          <p:cNvPr id="4" name="Picture 3">
            <a:extLst>
              <a:ext uri="{FF2B5EF4-FFF2-40B4-BE49-F238E27FC236}">
                <a16:creationId xmlns:a16="http://schemas.microsoft.com/office/drawing/2014/main" id="{F6B4B793-2638-4CD1-9FBC-A10E1729D1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8205"/>
          <a:stretch/>
        </p:blipFill>
        <p:spPr>
          <a:xfrm>
            <a:off x="968424" y="1874392"/>
            <a:ext cx="2756558" cy="4429520"/>
          </a:xfrm>
          <a:prstGeom prst="rect">
            <a:avLst/>
          </a:prstGeom>
        </p:spPr>
      </p:pic>
      <p:sp>
        <p:nvSpPr>
          <p:cNvPr id="5" name="Rectangle 4">
            <a:extLst>
              <a:ext uri="{FF2B5EF4-FFF2-40B4-BE49-F238E27FC236}">
                <a16:creationId xmlns:a16="http://schemas.microsoft.com/office/drawing/2014/main" id="{33BBDFE2-B025-477B-B459-C07202A96194}"/>
              </a:ext>
            </a:extLst>
          </p:cNvPr>
          <p:cNvSpPr/>
          <p:nvPr/>
        </p:nvSpPr>
        <p:spPr>
          <a:xfrm>
            <a:off x="1084542" y="1371600"/>
            <a:ext cx="26100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Proxima Nova"/>
                <a:ea typeface="+mn-ea"/>
                <a:cs typeface="+mn-cs"/>
              </a:rPr>
              <a:t>Automated steps on C1</a:t>
            </a:r>
          </a:p>
        </p:txBody>
      </p:sp>
      <p:sp>
        <p:nvSpPr>
          <p:cNvPr id="16" name="Rectangle 15">
            <a:extLst>
              <a:ext uri="{FF2B5EF4-FFF2-40B4-BE49-F238E27FC236}">
                <a16:creationId xmlns:a16="http://schemas.microsoft.com/office/drawing/2014/main" id="{AB703948-1D65-461D-AFA7-8A3F4F080252}"/>
              </a:ext>
            </a:extLst>
          </p:cNvPr>
          <p:cNvSpPr/>
          <p:nvPr/>
        </p:nvSpPr>
        <p:spPr>
          <a:xfrm>
            <a:off x="4764623" y="1371600"/>
            <a:ext cx="33650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Proxima Nova"/>
                <a:ea typeface="+mn-ea"/>
                <a:cs typeface="+mn-cs"/>
              </a:rPr>
              <a:t>Single-tube library prep after C1</a:t>
            </a:r>
          </a:p>
        </p:txBody>
      </p:sp>
      <p:pic>
        <p:nvPicPr>
          <p:cNvPr id="17" name="Picture 16">
            <a:extLst>
              <a:ext uri="{FF2B5EF4-FFF2-40B4-BE49-F238E27FC236}">
                <a16:creationId xmlns:a16="http://schemas.microsoft.com/office/drawing/2014/main" id="{CA3EEFC4-07B0-4AB8-8A59-72C85F17EBA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1410"/>
          <a:stretch/>
        </p:blipFill>
        <p:spPr>
          <a:xfrm>
            <a:off x="5085372" y="1874392"/>
            <a:ext cx="2727689" cy="2737184"/>
          </a:xfrm>
          <a:prstGeom prst="rect">
            <a:avLst/>
          </a:prstGeom>
        </p:spPr>
      </p:pic>
      <p:sp>
        <p:nvSpPr>
          <p:cNvPr id="8" name="Rectangle 7">
            <a:extLst>
              <a:ext uri="{FF2B5EF4-FFF2-40B4-BE49-F238E27FC236}">
                <a16:creationId xmlns:a16="http://schemas.microsoft.com/office/drawing/2014/main" id="{D4D0CEBE-16A9-433B-989F-DD9006F5E6E7}"/>
              </a:ext>
            </a:extLst>
          </p:cNvPr>
          <p:cNvSpPr/>
          <p:nvPr/>
        </p:nvSpPr>
        <p:spPr>
          <a:xfrm>
            <a:off x="457200" y="6303911"/>
            <a:ext cx="7772400" cy="276999"/>
          </a:xfrm>
          <a:prstGeom prst="rect">
            <a:avLst/>
          </a:prstGeom>
        </p:spPr>
        <p:txBody>
          <a:bodyPr wrap="square" anchor="b" anchorCtr="0">
            <a:spAutoFit/>
          </a:bodyPr>
          <a:lstStyle/>
          <a:p>
            <a:r>
              <a:rPr lang="en-US" sz="1200">
                <a:solidFill>
                  <a:schemeClr val="bg1">
                    <a:lumMod val="50000"/>
                  </a:schemeClr>
                </a:solidFill>
                <a:latin typeface="Proxima Nova" panose="02000506030000020004" pitchFamily="2" charset="0"/>
              </a:rPr>
              <a:t>Adaption of SMART-Seq Stranded Kit (Takara Bio) </a:t>
            </a:r>
          </a:p>
        </p:txBody>
      </p:sp>
    </p:spTree>
    <p:custDataLst>
      <p:tags r:id="rId1"/>
    </p:custDataLst>
    <p:extLst>
      <p:ext uri="{BB962C8B-B14F-4D97-AF65-F5344CB8AC3E}">
        <p14:creationId xmlns:p14="http://schemas.microsoft.com/office/powerpoint/2010/main" val="574253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6">
            <a:extLst>
              <a:ext uri="{FF2B5EF4-FFF2-40B4-BE49-F238E27FC236}">
                <a16:creationId xmlns:a16="http://schemas.microsoft.com/office/drawing/2014/main" id="{B6D38D5D-69D0-4A12-93FB-29A7960A92ED}"/>
              </a:ext>
            </a:extLst>
          </p:cNvPr>
          <p:cNvGraphicFramePr>
            <a:graphicFrameLocks noGrp="1"/>
          </p:cNvGraphicFramePr>
          <p:nvPr>
            <p:ph idx="1"/>
            <p:extLst>
              <p:ext uri="{D42A27DB-BD31-4B8C-83A1-F6EECF244321}">
                <p14:modId xmlns:p14="http://schemas.microsoft.com/office/powerpoint/2010/main" val="3508654252"/>
              </p:ext>
            </p:extLst>
          </p:nvPr>
        </p:nvGraphicFramePr>
        <p:xfrm>
          <a:off x="570658" y="1547676"/>
          <a:ext cx="8229600" cy="4262280"/>
        </p:xfrm>
        <a:graphic>
          <a:graphicData uri="http://schemas.openxmlformats.org/drawingml/2006/table">
            <a:tbl>
              <a:tblPr firstRow="1" bandRow="1">
                <a:tableStyleId>{5C22544A-7EE6-4342-B048-85BDC9FD1C3A}</a:tableStyleId>
              </a:tblPr>
              <a:tblGrid>
                <a:gridCol w="2004648">
                  <a:extLst>
                    <a:ext uri="{9D8B030D-6E8A-4147-A177-3AD203B41FA5}">
                      <a16:colId xmlns:a16="http://schemas.microsoft.com/office/drawing/2014/main" val="20000"/>
                    </a:ext>
                  </a:extLst>
                </a:gridCol>
                <a:gridCol w="3015125">
                  <a:extLst>
                    <a:ext uri="{9D8B030D-6E8A-4147-A177-3AD203B41FA5}">
                      <a16:colId xmlns:a16="http://schemas.microsoft.com/office/drawing/2014/main" val="20001"/>
                    </a:ext>
                  </a:extLst>
                </a:gridCol>
                <a:gridCol w="3209827">
                  <a:extLst>
                    <a:ext uri="{9D8B030D-6E8A-4147-A177-3AD203B41FA5}">
                      <a16:colId xmlns:a16="http://schemas.microsoft.com/office/drawing/2014/main" val="20002"/>
                    </a:ext>
                  </a:extLst>
                </a:gridCol>
              </a:tblGrid>
              <a:tr h="358843">
                <a:tc>
                  <a:txBody>
                    <a:bodyPr/>
                    <a:lstStyle/>
                    <a:p>
                      <a:endParaRPr lang="en-US" sz="1600" dirty="0">
                        <a:solidFill>
                          <a:schemeClr val="tx1"/>
                        </a:solidFill>
                      </a:endParaRPr>
                    </a:p>
                  </a:txBody>
                  <a:tcPr>
                    <a:lnL w="12700" cmpd="sng">
                      <a:noFill/>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tabLst>
                          <a:tab pos="457200" algn="dec"/>
                        </a:tabLst>
                      </a:pPr>
                      <a:r>
                        <a:rPr lang="en-US" sz="1600" dirty="0">
                          <a:solidFill>
                            <a:schemeClr val="tx1"/>
                          </a:solidFill>
                        </a:rPr>
                        <a:t>Total RNA-Seq</a:t>
                      </a:r>
                    </a:p>
                  </a:txBody>
                  <a:tcPr>
                    <a:lnL w="12700" cmpd="sng">
                      <a:noFill/>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tabLst>
                          <a:tab pos="457200" algn="dec"/>
                        </a:tabLst>
                      </a:pPr>
                      <a:r>
                        <a:rPr lang="en-US" sz="1600" dirty="0">
                          <a:solidFill>
                            <a:schemeClr val="tx1"/>
                          </a:solidFill>
                        </a:rPr>
                        <a:t>SMART-Seq v4</a:t>
                      </a:r>
                    </a:p>
                  </a:txBody>
                  <a:tcPr>
                    <a:lnL w="12700" cmpd="sng">
                      <a:noFill/>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527264">
                <a:tc>
                  <a:txBody>
                    <a:bodyPr/>
                    <a:lstStyle/>
                    <a:p>
                      <a:r>
                        <a:rPr lang="en-US" sz="1600" dirty="0"/>
                        <a:t>On-IFC amplification</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500" dirty="0"/>
                        <a:t>Back-loading indexing PCR</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500" dirty="0"/>
                        <a:t>Universal amplification</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917446">
                <a:tc>
                  <a:txBody>
                    <a:bodyPr/>
                    <a:lstStyle/>
                    <a:p>
                      <a:r>
                        <a:rPr lang="en-US" sz="1600" dirty="0"/>
                        <a:t>Post-C1 workflow</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500" dirty="0"/>
                        <a:t>No extra kit needed</a:t>
                      </a:r>
                    </a:p>
                    <a:p>
                      <a:pPr marL="285750" indent="-285750">
                        <a:buFont typeface="Arial" panose="020B0604020202020204" pitchFamily="34" charset="0"/>
                        <a:buChar char="•"/>
                      </a:pPr>
                      <a:r>
                        <a:rPr lang="en-US" sz="1500" dirty="0"/>
                        <a:t>Samples pooled after harvest</a:t>
                      </a:r>
                    </a:p>
                    <a:p>
                      <a:pPr marL="285750" indent="-285750">
                        <a:buFont typeface="Arial" panose="020B0604020202020204" pitchFamily="34" charset="0"/>
                        <a:buChar char="•"/>
                      </a:pPr>
                      <a:r>
                        <a:rPr lang="en-US" sz="1500" dirty="0"/>
                        <a:t>rRNA depletion and final PCR performed in a single tube</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500" dirty="0"/>
                        <a:t>Nextera</a:t>
                      </a:r>
                      <a:r>
                        <a:rPr lang="en-US" sz="1500" baseline="30000" dirty="0">
                          <a:latin typeface="Montserrat" panose="02000505000000020004" pitchFamily="2" charset="0"/>
                        </a:rPr>
                        <a:t>®</a:t>
                      </a:r>
                      <a:r>
                        <a:rPr lang="en-US" sz="1500" dirty="0"/>
                        <a:t> XT, index kits required</a:t>
                      </a:r>
                    </a:p>
                    <a:p>
                      <a:pPr marL="285750" indent="-285750">
                        <a:buFont typeface="Arial" panose="020B0604020202020204" pitchFamily="34" charset="0"/>
                        <a:buChar char="•"/>
                      </a:pPr>
                      <a:r>
                        <a:rPr lang="en-US" sz="1500" dirty="0"/>
                        <a:t>Samples pooled after final PCR </a:t>
                      </a:r>
                    </a:p>
                    <a:p>
                      <a:pPr marL="285750" indent="-285750">
                        <a:buFont typeface="Arial" panose="020B0604020202020204" pitchFamily="34" charset="0"/>
                        <a:buChar char="•"/>
                      </a:pPr>
                      <a:r>
                        <a:rPr lang="en-US" sz="1500" dirty="0"/>
                        <a:t>Tagmentation through indexing PCR performed in 96-well plate</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307307"/>
                  </a:ext>
                </a:extLst>
              </a:tr>
              <a:tr h="1458727">
                <a:tc>
                  <a:txBody>
                    <a:bodyPr/>
                    <a:lstStyle/>
                    <a:p>
                      <a:r>
                        <a:rPr lang="en-US" sz="1600" dirty="0"/>
                        <a:t>Third-party kit cost </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500" dirty="0"/>
                        <a:t>Chemistry: $4,320 (15 IFCs)</a:t>
                      </a:r>
                    </a:p>
                    <a:p>
                      <a:pPr marL="285750" indent="-285750">
                        <a:buFont typeface="Arial" panose="020B0604020202020204" pitchFamily="34" charset="0"/>
                        <a:buChar char="•"/>
                      </a:pPr>
                      <a:r>
                        <a:rPr lang="en-US" sz="1500" dirty="0"/>
                        <a:t>Cost per IFC: $688</a:t>
                      </a:r>
                    </a:p>
                    <a:p>
                      <a:pPr marL="285750" indent="-285750">
                        <a:buFont typeface="Arial" panose="020B0604020202020204" pitchFamily="34" charset="0"/>
                        <a:buChar char="•"/>
                      </a:pPr>
                      <a:r>
                        <a:rPr lang="en-US" sz="1500" dirty="0"/>
                        <a:t>Total cost per IFC: $688</a:t>
                      </a:r>
                    </a:p>
                    <a:p>
                      <a:pPr marL="285750" indent="-285750">
                        <a:buFont typeface="Arial" panose="020B0604020202020204" pitchFamily="34" charset="0"/>
                        <a:buChar char="•"/>
                      </a:pPr>
                      <a:r>
                        <a:rPr lang="en-US" sz="1500" dirty="0"/>
                        <a:t>Library prep: $0</a:t>
                      </a:r>
                    </a:p>
                    <a:p>
                      <a:pPr marL="285750" indent="-285750">
                        <a:buFont typeface="Arial" panose="020B0604020202020204" pitchFamily="34" charset="0"/>
                        <a:buChar char="•"/>
                      </a:pPr>
                      <a:r>
                        <a:rPr lang="en-US" sz="1500" dirty="0"/>
                        <a:t>Cost per cell: $7.16</a:t>
                      </a:r>
                      <a:endParaRPr lang="en-US" sz="1600" dirty="0"/>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mn-lt"/>
                          <a:ea typeface="+mn-ea"/>
                          <a:cs typeface="+mn-cs"/>
                        </a:rPr>
                        <a:t>Chemistry: $2,688 (10 IFCs)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mn-lt"/>
                          <a:ea typeface="+mn-ea"/>
                          <a:cs typeface="+mn-cs"/>
                        </a:rPr>
                        <a:t>Cost per IFC: $1,075.00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mn-lt"/>
                          <a:ea typeface="+mn-ea"/>
                          <a:cs typeface="+mn-cs"/>
                        </a:rPr>
                        <a:t>Library prep: $550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mn-lt"/>
                          <a:ea typeface="+mn-ea"/>
                          <a:cs typeface="+mn-cs"/>
                        </a:rPr>
                        <a:t>Total cost per IFC: $1,625.00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mn-lt"/>
                          <a:ea typeface="+mn-ea"/>
                          <a:cs typeface="+mn-cs"/>
                        </a:rPr>
                        <a:t>Cost per cell: </a:t>
                      </a:r>
                      <a:r>
                        <a:rPr kumimoji="0" lang="en-US" sz="1500" b="0" i="0" u="none" strike="noStrike" kern="1200" cap="none" spc="0" normalizeH="0" baseline="0" noProof="0">
                          <a:ln>
                            <a:noFill/>
                          </a:ln>
                          <a:solidFill>
                            <a:prstClr val="black"/>
                          </a:solidFill>
                          <a:effectLst/>
                          <a:uLnTx/>
                          <a:uFillTx/>
                          <a:latin typeface="+mn-lt"/>
                          <a:ea typeface="+mn-ea"/>
                          <a:cs typeface="+mn-cs"/>
                        </a:rPr>
                        <a:t>$16.92</a:t>
                      </a:r>
                      <a:endParaRPr kumimoji="0" lang="en-US" sz="1500" b="0" i="0" u="none" strike="noStrike" kern="1200" cap="none" spc="0" normalizeH="0" baseline="0" noProof="0" dirty="0">
                        <a:ln>
                          <a:noFill/>
                        </a:ln>
                        <a:solidFill>
                          <a:prstClr val="black"/>
                        </a:solidFill>
                        <a:effectLst/>
                        <a:uLnTx/>
                        <a:uFillTx/>
                        <a:latin typeface="+mn-lt"/>
                        <a:ea typeface="+mn-ea"/>
                        <a:cs typeface="+mn-cs"/>
                      </a:endParaRP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4943888"/>
                  </a:ext>
                </a:extLst>
              </a:tr>
            </a:tbl>
          </a:graphicData>
        </a:graphic>
      </p:graphicFrame>
      <p:sp>
        <p:nvSpPr>
          <p:cNvPr id="7" name="Title 1">
            <a:extLst>
              <a:ext uri="{FF2B5EF4-FFF2-40B4-BE49-F238E27FC236}">
                <a16:creationId xmlns:a16="http://schemas.microsoft.com/office/drawing/2014/main" id="{431DDC7A-BB9F-4A2C-AD10-7EA74E53D405}"/>
              </a:ext>
            </a:extLst>
          </p:cNvPr>
          <p:cNvSpPr>
            <a:spLocks noGrp="1"/>
          </p:cNvSpPr>
          <p:nvPr>
            <p:ph type="title"/>
          </p:nvPr>
        </p:nvSpPr>
        <p:spPr>
          <a:xfrm>
            <a:off x="457200" y="457200"/>
            <a:ext cx="8229600" cy="914400"/>
          </a:xfrm>
        </p:spPr>
        <p:txBody>
          <a:bodyPr/>
          <a:lstStyle/>
          <a:p>
            <a:r>
              <a:rPr lang="en-US" dirty="0"/>
              <a:t>Benefits</a:t>
            </a:r>
            <a:br>
              <a:rPr lang="en-US" dirty="0"/>
            </a:br>
            <a:r>
              <a:rPr lang="en-US" sz="2400" b="0" dirty="0"/>
              <a:t>Workflow and cost</a:t>
            </a:r>
          </a:p>
        </p:txBody>
      </p:sp>
      <p:sp>
        <p:nvSpPr>
          <p:cNvPr id="9" name="TextBox 8">
            <a:extLst>
              <a:ext uri="{FF2B5EF4-FFF2-40B4-BE49-F238E27FC236}">
                <a16:creationId xmlns:a16="http://schemas.microsoft.com/office/drawing/2014/main" id="{2D0556E4-ADFD-4E13-92A5-E87C604553A8}"/>
              </a:ext>
            </a:extLst>
          </p:cNvPr>
          <p:cNvSpPr txBox="1"/>
          <p:nvPr/>
        </p:nvSpPr>
        <p:spPr>
          <a:xfrm>
            <a:off x="457200" y="5882140"/>
            <a:ext cx="7315200" cy="704530"/>
          </a:xfrm>
          <a:prstGeom prst="rect">
            <a:avLst/>
          </a:prstGeom>
        </p:spPr>
        <p:txBody>
          <a:bodyPr vert="horz" wrap="square" lIns="91440" tIns="45720" rIns="91440" bIns="45720" rtlCol="0" anchor="t">
            <a:no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30080"/>
                </a:solidFill>
                <a:effectLst/>
                <a:uLnTx/>
                <a:uFillTx/>
                <a:latin typeface="Proxima Nova"/>
                <a:ea typeface="+mn-ea"/>
                <a:cs typeface="+mn-cs"/>
              </a:rPr>
              <a:t>C1 Total RNA</a:t>
            </a:r>
            <a:r>
              <a:rPr kumimoji="0" lang="en-US" sz="2000" b="0" i="0" u="none" strike="noStrike" kern="1200" cap="none" spc="0" normalizeH="0" noProof="0" dirty="0">
                <a:ln>
                  <a:noFill/>
                </a:ln>
                <a:solidFill>
                  <a:srgbClr val="530080"/>
                </a:solidFill>
                <a:effectLst/>
                <a:uLnTx/>
                <a:uFillTx/>
                <a:latin typeface="Proxima Nova"/>
                <a:ea typeface="+mn-ea"/>
                <a:cs typeface="+mn-cs"/>
              </a:rPr>
              <a:t> </a:t>
            </a:r>
            <a:r>
              <a:rPr kumimoji="0" lang="en-US" sz="2000" b="0" i="0" u="none" strike="noStrike" kern="1200" cap="none" spc="0" normalizeH="0" baseline="0" noProof="0" dirty="0">
                <a:ln>
                  <a:noFill/>
                </a:ln>
                <a:solidFill>
                  <a:srgbClr val="530080"/>
                </a:solidFill>
                <a:effectLst/>
                <a:uLnTx/>
                <a:uFillTx/>
                <a:latin typeface="Proxima Nova"/>
                <a:ea typeface="+mn-ea"/>
                <a:cs typeface="+mn-cs"/>
              </a:rPr>
              <a:t>Seq provides an easier and much cheaper workflow without compromising biological data.</a:t>
            </a:r>
          </a:p>
        </p:txBody>
      </p:sp>
      <p:pic>
        <p:nvPicPr>
          <p:cNvPr id="2" name="Picture 1">
            <a:extLst>
              <a:ext uri="{FF2B5EF4-FFF2-40B4-BE49-F238E27FC236}">
                <a16:creationId xmlns:a16="http://schemas.microsoft.com/office/drawing/2014/main" id="{346C5895-4548-490C-9067-B8001E8E7345}"/>
              </a:ext>
            </a:extLst>
          </p:cNvPr>
          <p:cNvPicPr>
            <a:picLocks noChangeAspect="1"/>
          </p:cNvPicPr>
          <p:nvPr/>
        </p:nvPicPr>
        <p:blipFill>
          <a:blip r:embed="rId3"/>
          <a:stretch>
            <a:fillRect/>
          </a:stretch>
        </p:blipFill>
        <p:spPr>
          <a:xfrm>
            <a:off x="6655494" y="3444943"/>
            <a:ext cx="1356852" cy="947541"/>
          </a:xfrm>
          <a:prstGeom prst="rect">
            <a:avLst/>
          </a:prstGeom>
        </p:spPr>
      </p:pic>
      <p:pic>
        <p:nvPicPr>
          <p:cNvPr id="3" name="Picture 2">
            <a:extLst>
              <a:ext uri="{FF2B5EF4-FFF2-40B4-BE49-F238E27FC236}">
                <a16:creationId xmlns:a16="http://schemas.microsoft.com/office/drawing/2014/main" id="{498949C9-D724-490A-86FD-619F05ED3BD1}"/>
              </a:ext>
            </a:extLst>
          </p:cNvPr>
          <p:cNvPicPr>
            <a:picLocks noChangeAspect="1"/>
          </p:cNvPicPr>
          <p:nvPr/>
        </p:nvPicPr>
        <p:blipFill>
          <a:blip r:embed="rId4"/>
          <a:stretch>
            <a:fillRect/>
          </a:stretch>
        </p:blipFill>
        <p:spPr>
          <a:xfrm>
            <a:off x="3560040" y="3478994"/>
            <a:ext cx="601133" cy="913487"/>
          </a:xfrm>
          <a:prstGeom prst="rect">
            <a:avLst/>
          </a:prstGeom>
        </p:spPr>
      </p:pic>
      <p:sp>
        <p:nvSpPr>
          <p:cNvPr id="4" name="Rectangle 3">
            <a:extLst>
              <a:ext uri="{FF2B5EF4-FFF2-40B4-BE49-F238E27FC236}">
                <a16:creationId xmlns:a16="http://schemas.microsoft.com/office/drawing/2014/main" id="{54846828-C159-4D80-BB85-C4F5F5DB4B5D}"/>
              </a:ext>
            </a:extLst>
          </p:cNvPr>
          <p:cNvSpPr/>
          <p:nvPr/>
        </p:nvSpPr>
        <p:spPr>
          <a:xfrm>
            <a:off x="2616590" y="1561743"/>
            <a:ext cx="2996419" cy="4248212"/>
          </a:xfrm>
          <a:prstGeom prst="rect">
            <a:avLst/>
          </a:prstGeom>
          <a:solidFill>
            <a:srgbClr val="53008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roxima Nova"/>
              <a:ea typeface="+mn-ea"/>
              <a:cs typeface="+mn-cs"/>
            </a:endParaRPr>
          </a:p>
        </p:txBody>
      </p:sp>
    </p:spTree>
    <p:custDataLst>
      <p:tags r:id="rId1"/>
    </p:custDataLst>
    <p:extLst>
      <p:ext uri="{BB962C8B-B14F-4D97-AF65-F5344CB8AC3E}">
        <p14:creationId xmlns:p14="http://schemas.microsoft.com/office/powerpoint/2010/main" val="222028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AA9058-E9B6-4968-AF05-2881A9ECF79C}"/>
              </a:ext>
            </a:extLst>
          </p:cNvPr>
          <p:cNvSpPr>
            <a:spLocks noGrp="1"/>
          </p:cNvSpPr>
          <p:nvPr>
            <p:ph type="title"/>
          </p:nvPr>
        </p:nvSpPr>
        <p:spPr/>
        <p:txBody>
          <a:bodyPr/>
          <a:lstStyle/>
          <a:p>
            <a:r>
              <a:rPr lang="en-US" dirty="0"/>
              <a:t>Total RNA-</a:t>
            </a:r>
            <a:r>
              <a:rPr lang="en-US" dirty="0" err="1"/>
              <a:t>Seq</a:t>
            </a:r>
            <a:r>
              <a:rPr lang="en-US" dirty="0"/>
              <a:t> performance</a:t>
            </a:r>
          </a:p>
        </p:txBody>
      </p:sp>
    </p:spTree>
    <p:custDataLst>
      <p:tags r:id="rId1"/>
    </p:custDataLst>
    <p:extLst>
      <p:ext uri="{BB962C8B-B14F-4D97-AF65-F5344CB8AC3E}">
        <p14:creationId xmlns:p14="http://schemas.microsoft.com/office/powerpoint/2010/main" val="3373701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CC856-46DF-4737-B693-7F05270F38A8}"/>
              </a:ext>
            </a:extLst>
          </p:cNvPr>
          <p:cNvSpPr>
            <a:spLocks noGrp="1"/>
          </p:cNvSpPr>
          <p:nvPr>
            <p:ph type="title"/>
          </p:nvPr>
        </p:nvSpPr>
        <p:spPr/>
        <p:txBody>
          <a:bodyPr/>
          <a:lstStyle/>
          <a:p>
            <a:r>
              <a:rPr lang="en-US" sz="3600" dirty="0"/>
              <a:t>Development objectives </a:t>
            </a:r>
          </a:p>
        </p:txBody>
      </p:sp>
      <p:sp>
        <p:nvSpPr>
          <p:cNvPr id="3" name="TextBox 2">
            <a:extLst>
              <a:ext uri="{FF2B5EF4-FFF2-40B4-BE49-F238E27FC236}">
                <a16:creationId xmlns:a16="http://schemas.microsoft.com/office/drawing/2014/main" id="{C29B2BE2-F86C-4334-824A-0F2A3C9546DD}"/>
              </a:ext>
            </a:extLst>
          </p:cNvPr>
          <p:cNvSpPr txBox="1"/>
          <p:nvPr/>
        </p:nvSpPr>
        <p:spPr>
          <a:xfrm>
            <a:off x="457200" y="2567467"/>
            <a:ext cx="7486125" cy="3833333"/>
          </a:xfrm>
          <a:prstGeom prst="rect">
            <a:avLst/>
          </a:prstGeom>
        </p:spPr>
        <p:txBody>
          <a:bodyPr vert="horz" wrap="square" lIns="91440" tIns="45720" rIns="91440" bIns="45720" rtlCol="0" anchor="t">
            <a:norm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Proxima Nova"/>
                <a:ea typeface="+mn-ea"/>
                <a:cs typeface="+mn-cs"/>
              </a:rPr>
              <a:t>Assess the performance of C1 Total RNA-</a:t>
            </a:r>
            <a:r>
              <a:rPr kumimoji="0" lang="en-US" sz="2000" b="0" i="0" u="none" strike="noStrike" kern="1200" cap="none" spc="0" normalizeH="0" baseline="0" noProof="0" dirty="0" err="1">
                <a:ln>
                  <a:noFill/>
                </a:ln>
                <a:solidFill>
                  <a:prstClr val="black"/>
                </a:solidFill>
                <a:effectLst/>
                <a:uLnTx/>
                <a:uFillTx/>
                <a:latin typeface="Proxima Nova"/>
                <a:ea typeface="+mn-ea"/>
                <a:cs typeface="+mn-cs"/>
              </a:rPr>
              <a:t>Seq</a:t>
            </a:r>
            <a:r>
              <a:rPr kumimoji="0" lang="en-US" sz="2000" b="0" i="0" u="none" strike="noStrike" kern="1200" cap="none" spc="0" normalizeH="0" baseline="0" noProof="0" dirty="0">
                <a:ln>
                  <a:noFill/>
                </a:ln>
                <a:solidFill>
                  <a:prstClr val="black"/>
                </a:solidFill>
                <a:effectLst/>
                <a:uLnTx/>
                <a:uFillTx/>
                <a:latin typeface="Proxima Nova"/>
                <a:ea typeface="+mn-ea"/>
                <a:cs typeface="+mn-cs"/>
              </a:rPr>
              <a:t> application on multiple cell types.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Proxima Nova"/>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Proxima Nova"/>
                <a:ea typeface="+mn-ea"/>
                <a:cs typeface="+mn-cs"/>
              </a:rPr>
              <a:t>Evaluate the efficiency of Total RNA Seq in comparison to a poly(A)-based method.</a:t>
            </a:r>
          </a:p>
          <a:p>
            <a:pPr marL="800100" lvl="1" indent="-342900">
              <a:buFont typeface="Courier New" panose="02070309020205020404" pitchFamily="49" charset="0"/>
              <a:buChar char="o"/>
              <a:defRPr/>
            </a:pPr>
            <a:r>
              <a:rPr kumimoji="0" lang="en-US" sz="2000" b="0" i="0" u="none" strike="noStrike" kern="1200" cap="none" spc="0" normalizeH="0" baseline="0" noProof="0" dirty="0">
                <a:ln>
                  <a:noFill/>
                </a:ln>
                <a:solidFill>
                  <a:prstClr val="black"/>
                </a:solidFill>
                <a:effectLst/>
                <a:uLnTx/>
                <a:uFillTx/>
                <a:latin typeface="Proxima Nova"/>
                <a:ea typeface="+mn-ea"/>
                <a:cs typeface="+mn-cs"/>
              </a:rPr>
              <a:t>Experiments were performed side by side with the SMART-Seq v4 </a:t>
            </a:r>
            <a:r>
              <a:rPr lang="en-US" sz="2000" dirty="0">
                <a:solidFill>
                  <a:prstClr val="black"/>
                </a:solidFill>
              </a:rPr>
              <a:t>Ultra® </a:t>
            </a:r>
            <a:r>
              <a:rPr kumimoji="0" lang="en-US" sz="2000" b="0" i="0" u="none" strike="noStrike" kern="1200" cap="none" spc="0" normalizeH="0" baseline="0" noProof="0" dirty="0">
                <a:ln>
                  <a:noFill/>
                </a:ln>
                <a:solidFill>
                  <a:prstClr val="black"/>
                </a:solidFill>
                <a:effectLst/>
                <a:uLnTx/>
                <a:uFillTx/>
                <a:latin typeface="Proxima Nova"/>
                <a:ea typeface="+mn-ea"/>
                <a:cs typeface="+mn-cs"/>
              </a:rPr>
              <a:t>Low Input RNA Kit.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Proxima Nova"/>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Proxima Nova"/>
                <a:ea typeface="+mn-ea"/>
                <a:cs typeface="+mn-cs"/>
              </a:rPr>
              <a:t>Employed an analysis pipeline for stranded single-cell total RNA-seq data.</a:t>
            </a:r>
          </a:p>
        </p:txBody>
      </p:sp>
    </p:spTree>
    <p:custDataLst>
      <p:tags r:id="rId1"/>
    </p:custDataLst>
    <p:extLst>
      <p:ext uri="{BB962C8B-B14F-4D97-AF65-F5344CB8AC3E}">
        <p14:creationId xmlns:p14="http://schemas.microsoft.com/office/powerpoint/2010/main" val="424593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CC856-46DF-4737-B693-7F05270F38A8}"/>
              </a:ext>
            </a:extLst>
          </p:cNvPr>
          <p:cNvSpPr>
            <a:spLocks noGrp="1"/>
          </p:cNvSpPr>
          <p:nvPr>
            <p:ph type="title"/>
          </p:nvPr>
        </p:nvSpPr>
        <p:spPr/>
        <p:txBody>
          <a:bodyPr/>
          <a:lstStyle/>
          <a:p>
            <a:r>
              <a:rPr lang="en-US"/>
              <a:t>Experimental design</a:t>
            </a:r>
            <a:endParaRPr lang="en-US" dirty="0"/>
          </a:p>
        </p:txBody>
      </p:sp>
      <p:graphicFrame>
        <p:nvGraphicFramePr>
          <p:cNvPr id="5" name="Content Placeholder 6">
            <a:extLst>
              <a:ext uri="{FF2B5EF4-FFF2-40B4-BE49-F238E27FC236}">
                <a16:creationId xmlns:a16="http://schemas.microsoft.com/office/drawing/2014/main" id="{4CB255F4-CF0D-4152-A2B3-A7A6DE64485F}"/>
              </a:ext>
            </a:extLst>
          </p:cNvPr>
          <p:cNvGraphicFramePr>
            <a:graphicFrameLocks noGrp="1"/>
          </p:cNvGraphicFramePr>
          <p:nvPr>
            <p:ph idx="1"/>
            <p:extLst>
              <p:ext uri="{D42A27DB-BD31-4B8C-83A1-F6EECF244321}">
                <p14:modId xmlns:p14="http://schemas.microsoft.com/office/powerpoint/2010/main" val="3221822024"/>
              </p:ext>
            </p:extLst>
          </p:nvPr>
        </p:nvGraphicFramePr>
        <p:xfrm>
          <a:off x="563880" y="2286000"/>
          <a:ext cx="7935224" cy="3181282"/>
        </p:xfrm>
        <a:graphic>
          <a:graphicData uri="http://schemas.openxmlformats.org/drawingml/2006/table">
            <a:tbl>
              <a:tblPr firstRow="1" bandRow="1">
                <a:tableStyleId>{5C22544A-7EE6-4342-B048-85BDC9FD1C3A}</a:tableStyleId>
              </a:tblPr>
              <a:tblGrid>
                <a:gridCol w="2385683">
                  <a:extLst>
                    <a:ext uri="{9D8B030D-6E8A-4147-A177-3AD203B41FA5}">
                      <a16:colId xmlns:a16="http://schemas.microsoft.com/office/drawing/2014/main" val="20000"/>
                    </a:ext>
                  </a:extLst>
                </a:gridCol>
                <a:gridCol w="1849847">
                  <a:extLst>
                    <a:ext uri="{9D8B030D-6E8A-4147-A177-3AD203B41FA5}">
                      <a16:colId xmlns:a16="http://schemas.microsoft.com/office/drawing/2014/main" val="20001"/>
                    </a:ext>
                  </a:extLst>
                </a:gridCol>
                <a:gridCol w="1849847">
                  <a:extLst>
                    <a:ext uri="{9D8B030D-6E8A-4147-A177-3AD203B41FA5}">
                      <a16:colId xmlns:a16="http://schemas.microsoft.com/office/drawing/2014/main" val="20002"/>
                    </a:ext>
                  </a:extLst>
                </a:gridCol>
                <a:gridCol w="1849847">
                  <a:extLst>
                    <a:ext uri="{9D8B030D-6E8A-4147-A177-3AD203B41FA5}">
                      <a16:colId xmlns:a16="http://schemas.microsoft.com/office/drawing/2014/main" val="1700194841"/>
                    </a:ext>
                  </a:extLst>
                </a:gridCol>
              </a:tblGrid>
              <a:tr h="723877">
                <a:tc>
                  <a:txBody>
                    <a:bodyPr/>
                    <a:lstStyle/>
                    <a:p>
                      <a:endParaRPr lang="en-US" sz="1600" dirty="0">
                        <a:solidFill>
                          <a:schemeClr val="tx1"/>
                        </a:solidFill>
                      </a:endParaRPr>
                    </a:p>
                  </a:txBody>
                  <a:tcPr>
                    <a:lnL w="12700" cmpd="sng">
                      <a:noFill/>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tabLst>
                          <a:tab pos="457200" algn="dec"/>
                        </a:tabLst>
                      </a:pPr>
                      <a:r>
                        <a:rPr lang="en-US" sz="1800" dirty="0">
                          <a:solidFill>
                            <a:schemeClr val="tx1"/>
                          </a:solidFill>
                        </a:rPr>
                        <a:t>K562 Cells</a:t>
                      </a:r>
                    </a:p>
                  </a:txBody>
                  <a:tcPr>
                    <a:lnL w="12700" cmpd="sng">
                      <a:noFill/>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tabLst>
                          <a:tab pos="457200" algn="dec"/>
                        </a:tabLst>
                      </a:pPr>
                      <a:r>
                        <a:rPr lang="en-US" sz="1800" dirty="0">
                          <a:solidFill>
                            <a:schemeClr val="tx1"/>
                          </a:solidFill>
                        </a:rPr>
                        <a:t>HL-60 Cells</a:t>
                      </a:r>
                    </a:p>
                  </a:txBody>
                  <a:tcPr>
                    <a:lnL w="12700" cmpd="sng">
                      <a:noFill/>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a:tabLst>
                          <a:tab pos="457200" algn="dec"/>
                        </a:tabLst>
                      </a:pPr>
                      <a:r>
                        <a:rPr lang="en-US" sz="1800" dirty="0">
                          <a:solidFill>
                            <a:schemeClr val="tx1"/>
                          </a:solidFill>
                        </a:rPr>
                        <a:t>Activated </a:t>
                      </a:r>
                      <a:br>
                        <a:rPr lang="en-US" sz="1800" dirty="0">
                          <a:solidFill>
                            <a:schemeClr val="tx1"/>
                          </a:solidFill>
                        </a:rPr>
                      </a:br>
                      <a:r>
                        <a:rPr lang="en-US" sz="1800" dirty="0">
                          <a:solidFill>
                            <a:schemeClr val="tx1"/>
                          </a:solidFill>
                        </a:rPr>
                        <a:t>T Cells </a:t>
                      </a:r>
                    </a:p>
                  </a:txBody>
                  <a:tcPr>
                    <a:lnL w="12700" cmpd="sng">
                      <a:noFill/>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463535">
                <a:tc>
                  <a:txBody>
                    <a:bodyPr/>
                    <a:lstStyle/>
                    <a:p>
                      <a:r>
                        <a:rPr lang="en-US" sz="1600" dirty="0"/>
                        <a:t>Cell description</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457200" algn="dec"/>
                        </a:tabLst>
                        <a:defRPr/>
                      </a:pPr>
                      <a:r>
                        <a:rPr lang="en-US" sz="1600" dirty="0"/>
                        <a:t>Myelogenous leukemia cell line,</a:t>
                      </a:r>
                    </a:p>
                    <a:p>
                      <a:pPr algn="l">
                        <a:tabLst>
                          <a:tab pos="457200" algn="dec"/>
                        </a:tabLst>
                      </a:pPr>
                      <a:r>
                        <a:rPr lang="en-US" sz="1600" dirty="0"/>
                        <a:t>robust cell type</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tab pos="457200" algn="dec"/>
                        </a:tabLst>
                        <a:defRPr/>
                      </a:pPr>
                      <a:r>
                        <a:rPr lang="en-US" sz="1600" b="0" dirty="0">
                          <a:solidFill>
                            <a:schemeClr val="tx1"/>
                          </a:solidFill>
                        </a:rPr>
                        <a:t>Leukemia cell line, fragile c</a:t>
                      </a:r>
                      <a:r>
                        <a:rPr lang="en-US" sz="1600" dirty="0"/>
                        <a:t>ell type</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tabLst>
                          <a:tab pos="457200" algn="dec"/>
                        </a:tabLst>
                      </a:pPr>
                      <a:r>
                        <a:rPr lang="en-US" sz="1600" dirty="0"/>
                        <a:t>Primary cell, stimulated with anti CD3/CD28 beads</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4431206"/>
                  </a:ext>
                </a:extLst>
              </a:tr>
              <a:tr h="463535">
                <a:tc>
                  <a:txBody>
                    <a:bodyPr/>
                    <a:lstStyle/>
                    <a:p>
                      <a:r>
                        <a:rPr lang="en-US" sz="1600" dirty="0"/>
                        <a:t>IFC size</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tabLst>
                          <a:tab pos="457200" algn="dec"/>
                        </a:tabLst>
                      </a:pPr>
                      <a:r>
                        <a:rPr lang="en-US" sz="1600" dirty="0"/>
                        <a:t>Medium</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tabLst>
                          <a:tab pos="457200" algn="dec"/>
                        </a:tabLst>
                      </a:pPr>
                      <a:r>
                        <a:rPr lang="en-US" sz="1600" dirty="0"/>
                        <a:t>Small</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tabLst>
                          <a:tab pos="457200" algn="dec"/>
                        </a:tabLst>
                      </a:pPr>
                      <a:r>
                        <a:rPr lang="en-US" sz="1600" dirty="0"/>
                        <a:t>Medium</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3656662"/>
                  </a:ext>
                </a:extLst>
              </a:tr>
              <a:tr h="463535">
                <a:tc>
                  <a:txBody>
                    <a:bodyPr/>
                    <a:lstStyle/>
                    <a:p>
                      <a:r>
                        <a:rPr lang="en-US" sz="1600" dirty="0"/>
                        <a:t>Total RNA-</a:t>
                      </a:r>
                      <a:r>
                        <a:rPr lang="en-US" sz="1600" dirty="0" err="1"/>
                        <a:t>Seq</a:t>
                      </a:r>
                      <a:endParaRPr lang="en-US" sz="1600" dirty="0"/>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tabLst>
                          <a:tab pos="457200" algn="dec"/>
                        </a:tabLst>
                      </a:pPr>
                      <a:r>
                        <a:rPr lang="en-US" sz="1600" dirty="0"/>
                        <a:t>3 IFCs*</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tabLst>
                          <a:tab pos="457200" algn="dec"/>
                        </a:tabLst>
                      </a:pPr>
                      <a:r>
                        <a:rPr lang="en-US" sz="1600" dirty="0"/>
                        <a:t>3 IFCs*</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tabLst>
                          <a:tab pos="457200" algn="dec"/>
                        </a:tabLst>
                      </a:pPr>
                      <a:r>
                        <a:rPr lang="en-US" sz="1600" dirty="0"/>
                        <a:t>2 IFCs</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63535">
                <a:tc>
                  <a:txBody>
                    <a:bodyPr/>
                    <a:lstStyle/>
                    <a:p>
                      <a:r>
                        <a:rPr lang="en-US" sz="1600" dirty="0"/>
                        <a:t>SMART-Seq v4</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tabLst>
                          <a:tab pos="457200" algn="dec"/>
                        </a:tabLst>
                      </a:pPr>
                      <a:r>
                        <a:rPr lang="en-US" sz="1600" dirty="0"/>
                        <a:t>2 IFCs</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tabLst>
                          <a:tab pos="457200" algn="dec"/>
                        </a:tabLst>
                      </a:pPr>
                      <a:r>
                        <a:rPr lang="en-US" sz="1600" dirty="0"/>
                        <a:t>2 IFCs</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tabLst>
                          <a:tab pos="457200" algn="dec"/>
                        </a:tabLst>
                      </a:pPr>
                      <a:r>
                        <a:rPr lang="en-US" sz="1600" dirty="0"/>
                        <a:t>2 IFCs</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307307"/>
                  </a:ext>
                </a:extLst>
              </a:tr>
            </a:tbl>
          </a:graphicData>
        </a:graphic>
      </p:graphicFrame>
      <p:sp>
        <p:nvSpPr>
          <p:cNvPr id="4" name="Content Placeholder 2">
            <a:extLst>
              <a:ext uri="{FF2B5EF4-FFF2-40B4-BE49-F238E27FC236}">
                <a16:creationId xmlns:a16="http://schemas.microsoft.com/office/drawing/2014/main" id="{8203ADA0-EF13-4ED6-9022-87E3C19650EB}"/>
              </a:ext>
            </a:extLst>
          </p:cNvPr>
          <p:cNvSpPr txBox="1">
            <a:spLocks/>
          </p:cNvSpPr>
          <p:nvPr/>
        </p:nvSpPr>
        <p:spPr>
          <a:xfrm>
            <a:off x="457200" y="5869858"/>
            <a:ext cx="7486125" cy="85121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prstClr val="white">
                    <a:lumMod val="50000"/>
                  </a:prstClr>
                </a:solidFill>
                <a:effectLst/>
                <a:uLnTx/>
                <a:uFillTx/>
                <a:latin typeface="Proxima Nova"/>
                <a:ea typeface="+mn-ea"/>
                <a:cs typeface="+mn-cs"/>
              </a:rPr>
              <a:t>* Initial </a:t>
            </a:r>
            <a:r>
              <a:rPr kumimoji="0" lang="en-US" sz="1200" b="0" i="0" u="none" strike="noStrike" kern="1200" cap="none" spc="0" normalizeH="0" baseline="0" noProof="0" dirty="0">
                <a:ln>
                  <a:noFill/>
                </a:ln>
                <a:solidFill>
                  <a:prstClr val="white">
                    <a:lumMod val="50000"/>
                  </a:prstClr>
                </a:solidFill>
                <a:effectLst/>
                <a:uLnTx/>
                <a:uFillTx/>
                <a:latin typeface="Proxima Nova"/>
                <a:ea typeface="+mn-ea"/>
                <a:cs typeface="+mn-cs"/>
              </a:rPr>
              <a:t>TR experiments with K562 and HL-60 cells were run with the SMARTer Stranded Total RNA-Seq Kit v2 – Pico Input Mammalian. The remaining Total RNA Seq experiments were performed using the updated SMART-Seq Stranded Kit after its launch in May 2018.</a:t>
            </a:r>
          </a:p>
        </p:txBody>
      </p:sp>
    </p:spTree>
    <p:custDataLst>
      <p:tags r:id="rId1"/>
    </p:custDataLst>
    <p:extLst>
      <p:ext uri="{BB962C8B-B14F-4D97-AF65-F5344CB8AC3E}">
        <p14:creationId xmlns:p14="http://schemas.microsoft.com/office/powerpoint/2010/main" val="71754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overview</a:t>
            </a:r>
            <a:br>
              <a:rPr lang="en-US" dirty="0"/>
            </a:br>
            <a:endParaRPr lang="en-US" dirty="0"/>
          </a:p>
        </p:txBody>
      </p:sp>
    </p:spTree>
    <p:custDataLst>
      <p:tags r:id="rId1"/>
    </p:custDataLst>
    <p:extLst>
      <p:ext uri="{BB962C8B-B14F-4D97-AF65-F5344CB8AC3E}">
        <p14:creationId xmlns:p14="http://schemas.microsoft.com/office/powerpoint/2010/main" val="2596009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5D277-0625-46E4-88F2-3DB1B3872DB1}"/>
              </a:ext>
            </a:extLst>
          </p:cNvPr>
          <p:cNvSpPr>
            <a:spLocks noGrp="1"/>
          </p:cNvSpPr>
          <p:nvPr>
            <p:ph type="title"/>
          </p:nvPr>
        </p:nvSpPr>
        <p:spPr/>
        <p:txBody>
          <a:bodyPr/>
          <a:lstStyle/>
          <a:p>
            <a:r>
              <a:rPr lang="en-US"/>
              <a:t>Bioinformatic analysis workflow</a:t>
            </a:r>
            <a:endParaRPr lang="en-US" dirty="0"/>
          </a:p>
        </p:txBody>
      </p:sp>
      <p:sp>
        <p:nvSpPr>
          <p:cNvPr id="14" name="Flowchart: Process 13">
            <a:extLst>
              <a:ext uri="{FF2B5EF4-FFF2-40B4-BE49-F238E27FC236}">
                <a16:creationId xmlns:a16="http://schemas.microsoft.com/office/drawing/2014/main" id="{CF586A8C-5CD3-4E09-AEC5-2FFA9380780F}"/>
              </a:ext>
            </a:extLst>
          </p:cNvPr>
          <p:cNvSpPr/>
          <p:nvPr/>
        </p:nvSpPr>
        <p:spPr>
          <a:xfrm>
            <a:off x="4254608" y="3421385"/>
            <a:ext cx="1199626" cy="253916"/>
          </a:xfrm>
          <a:prstGeom prst="flowChartProcess">
            <a:avLst/>
          </a:prstGeom>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Proxima Nova"/>
                <a:ea typeface="+mn-ea"/>
                <a:cs typeface="+mn-cs"/>
              </a:rPr>
              <a:t>abundance.tsv</a:t>
            </a:r>
          </a:p>
        </p:txBody>
      </p:sp>
      <p:cxnSp>
        <p:nvCxnSpPr>
          <p:cNvPr id="16" name="Straight Arrow Connector 15">
            <a:extLst>
              <a:ext uri="{FF2B5EF4-FFF2-40B4-BE49-F238E27FC236}">
                <a16:creationId xmlns:a16="http://schemas.microsoft.com/office/drawing/2014/main" id="{46A4BB6F-E2EC-47D1-B8A6-0F09A2301D1B}"/>
              </a:ext>
            </a:extLst>
          </p:cNvPr>
          <p:cNvCxnSpPr>
            <a:cxnSpLocks/>
            <a:stCxn id="27" idx="2"/>
            <a:endCxn id="14" idx="0"/>
          </p:cNvCxnSpPr>
          <p:nvPr/>
        </p:nvCxnSpPr>
        <p:spPr>
          <a:xfrm>
            <a:off x="4846136" y="2342281"/>
            <a:ext cx="8285" cy="1079104"/>
          </a:xfrm>
          <a:prstGeom prst="straightConnector1">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473C59A-FEEE-4F86-BA9C-4B8357521490}"/>
              </a:ext>
            </a:extLst>
          </p:cNvPr>
          <p:cNvCxnSpPr>
            <a:cxnSpLocks/>
            <a:stCxn id="65" idx="2"/>
            <a:endCxn id="23" idx="0"/>
          </p:cNvCxnSpPr>
          <p:nvPr/>
        </p:nvCxnSpPr>
        <p:spPr>
          <a:xfrm>
            <a:off x="3494920" y="3679815"/>
            <a:ext cx="1821" cy="437776"/>
          </a:xfrm>
          <a:prstGeom prst="straightConnector1">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3" name="Flowchart: Process 22">
            <a:extLst>
              <a:ext uri="{FF2B5EF4-FFF2-40B4-BE49-F238E27FC236}">
                <a16:creationId xmlns:a16="http://schemas.microsoft.com/office/drawing/2014/main" id="{FE161E17-B3C4-444B-81E9-98C116D9BC37}"/>
              </a:ext>
            </a:extLst>
          </p:cNvPr>
          <p:cNvSpPr/>
          <p:nvPr/>
        </p:nvSpPr>
        <p:spPr>
          <a:xfrm>
            <a:off x="2622244" y="4117591"/>
            <a:ext cx="1748993" cy="577081"/>
          </a:xfrm>
          <a:prstGeom prst="flowChartProcess">
            <a:avLst/>
          </a:prstGeom>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Proxima Nova"/>
                <a:ea typeface="+mn-ea"/>
                <a:cs typeface="+mn-cs"/>
              </a:rPr>
              <a:t>Generate gene-level expression tables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30080"/>
                </a:solidFill>
                <a:effectLst/>
                <a:uLnTx/>
                <a:uFillTx/>
                <a:latin typeface="Proxima Nova"/>
                <a:ea typeface="+mn-ea"/>
                <a:cs typeface="+mn-cs"/>
              </a:rPr>
              <a:t>(tximport)</a:t>
            </a:r>
          </a:p>
        </p:txBody>
      </p:sp>
      <p:sp>
        <p:nvSpPr>
          <p:cNvPr id="27" name="Flowchart: Terminator 26">
            <a:extLst>
              <a:ext uri="{FF2B5EF4-FFF2-40B4-BE49-F238E27FC236}">
                <a16:creationId xmlns:a16="http://schemas.microsoft.com/office/drawing/2014/main" id="{774AF97D-1AE9-4A1B-90F0-31F2DBD164A2}"/>
              </a:ext>
            </a:extLst>
          </p:cNvPr>
          <p:cNvSpPr/>
          <p:nvPr/>
        </p:nvSpPr>
        <p:spPr>
          <a:xfrm>
            <a:off x="3683000" y="1433417"/>
            <a:ext cx="2326271" cy="908864"/>
          </a:xfrm>
          <a:prstGeom prst="flowChartTerminator">
            <a:avLst/>
          </a:prstGeom>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Proxima Nova"/>
                <a:ea typeface="+mn-ea"/>
                <a:cs typeface="+mn-cs"/>
              </a:rPr>
              <a:t>Raw sequencing data from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Proxima Nova"/>
                <a:ea typeface="+mn-ea"/>
                <a:cs typeface="+mn-cs"/>
              </a:rPr>
              <a:t>MiSeq</a:t>
            </a:r>
            <a:r>
              <a:rPr kumimoji="0" lang="en-US" sz="1200" b="0" i="0" u="none" strike="noStrike" kern="1200" cap="none" spc="0" normalizeH="0" baseline="0" noProof="0" dirty="0">
                <a:ln>
                  <a:noFill/>
                </a:ln>
                <a:solidFill>
                  <a:srgbClr val="000000"/>
                </a:solidFill>
                <a:effectLst/>
                <a:uLnTx/>
                <a:uFillTx/>
                <a:latin typeface="Proxima Nova" panose="02000506030000020004" pitchFamily="2" charset="0"/>
              </a:rPr>
              <a:t>™</a:t>
            </a:r>
            <a:r>
              <a:rPr kumimoji="0" lang="en-US" sz="1200" b="0" i="0" u="none" strike="noStrike" kern="1200" cap="none" spc="0" normalizeH="0" baseline="0" noProof="0" dirty="0">
                <a:ln>
                  <a:noFill/>
                </a:ln>
                <a:solidFill>
                  <a:srgbClr val="000000"/>
                </a:solidFill>
                <a:effectLst/>
                <a:uLnTx/>
                <a:uFillTx/>
                <a:latin typeface="Proxima Nova"/>
                <a:ea typeface="+mn-ea"/>
                <a:cs typeface="+mn-cs"/>
              </a:rPr>
              <a:t> v3 150-cycle kit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Proxima Nova"/>
                <a:ea typeface="+mn-ea"/>
                <a:cs typeface="+mn-cs"/>
              </a:rPr>
              <a:t> (FASTQ files)</a:t>
            </a:r>
          </a:p>
        </p:txBody>
      </p:sp>
      <p:sp>
        <p:nvSpPr>
          <p:cNvPr id="30" name="Flowchart: Terminator 29">
            <a:extLst>
              <a:ext uri="{FF2B5EF4-FFF2-40B4-BE49-F238E27FC236}">
                <a16:creationId xmlns:a16="http://schemas.microsoft.com/office/drawing/2014/main" id="{3167E757-7508-48F8-89A9-E43121A57841}"/>
              </a:ext>
            </a:extLst>
          </p:cNvPr>
          <p:cNvSpPr/>
          <p:nvPr/>
        </p:nvSpPr>
        <p:spPr>
          <a:xfrm>
            <a:off x="857810" y="1967912"/>
            <a:ext cx="1502229" cy="714107"/>
          </a:xfrm>
          <a:prstGeom prst="flowChartTerminator">
            <a:avLst/>
          </a:prstGeom>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Proxima Nova"/>
                <a:ea typeface="+mn-ea"/>
                <a:cs typeface="+mn-cs"/>
              </a:rPr>
              <a:t>Ensembl hg38 CDNA reference (release 92)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Proxima Nova"/>
                <a:ea typeface="+mn-ea"/>
                <a:cs typeface="+mn-cs"/>
              </a:rPr>
              <a:t>(FASTA file)</a:t>
            </a:r>
          </a:p>
        </p:txBody>
      </p:sp>
      <p:sp>
        <p:nvSpPr>
          <p:cNvPr id="31" name="Flowchart: Terminator 30">
            <a:extLst>
              <a:ext uri="{FF2B5EF4-FFF2-40B4-BE49-F238E27FC236}">
                <a16:creationId xmlns:a16="http://schemas.microsoft.com/office/drawing/2014/main" id="{9A8D253C-05CC-4BBA-BA39-AD2123A0DF03}"/>
              </a:ext>
            </a:extLst>
          </p:cNvPr>
          <p:cNvSpPr/>
          <p:nvPr/>
        </p:nvSpPr>
        <p:spPr>
          <a:xfrm>
            <a:off x="824605" y="2845418"/>
            <a:ext cx="1502229" cy="714107"/>
          </a:xfrm>
          <a:prstGeom prst="flowChartTerminator">
            <a:avLst/>
          </a:prstGeom>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Proxima Nova"/>
                <a:ea typeface="+mn-ea"/>
                <a:cs typeface="+mn-cs"/>
              </a:rPr>
              <a:t>Ensembl hg38 ncRNA reference (release 92)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Proxima Nova"/>
                <a:ea typeface="+mn-ea"/>
                <a:cs typeface="+mn-cs"/>
              </a:rPr>
              <a:t>(FASTA file)</a:t>
            </a:r>
          </a:p>
        </p:txBody>
      </p:sp>
      <p:cxnSp>
        <p:nvCxnSpPr>
          <p:cNvPr id="33" name="Connector: Elbow 32">
            <a:extLst>
              <a:ext uri="{FF2B5EF4-FFF2-40B4-BE49-F238E27FC236}">
                <a16:creationId xmlns:a16="http://schemas.microsoft.com/office/drawing/2014/main" id="{D9F6CBEE-06DD-4AF1-AC05-F38BF07B6330}"/>
              </a:ext>
            </a:extLst>
          </p:cNvPr>
          <p:cNvCxnSpPr>
            <a:cxnSpLocks/>
            <a:stCxn id="31" idx="3"/>
          </p:cNvCxnSpPr>
          <p:nvPr/>
        </p:nvCxnSpPr>
        <p:spPr>
          <a:xfrm flipV="1">
            <a:off x="2326834" y="2872085"/>
            <a:ext cx="1134284" cy="227136"/>
          </a:xfrm>
          <a:prstGeom prst="bentConnector3">
            <a:avLst>
              <a:gd name="adj1" fmla="val 50000"/>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11EC008D-1615-4F4C-A001-1F1236A99061}"/>
              </a:ext>
            </a:extLst>
          </p:cNvPr>
          <p:cNvCxnSpPr>
            <a:cxnSpLocks/>
            <a:stCxn id="30" idx="3"/>
          </p:cNvCxnSpPr>
          <p:nvPr/>
        </p:nvCxnSpPr>
        <p:spPr>
          <a:xfrm>
            <a:off x="2360039" y="2324966"/>
            <a:ext cx="1101079" cy="320020"/>
          </a:xfrm>
          <a:prstGeom prst="bentConnector3">
            <a:avLst>
              <a:gd name="adj1" fmla="val 50000"/>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E2C139C8-FEFF-4AEF-A3AA-1582F50D7C9B}"/>
              </a:ext>
            </a:extLst>
          </p:cNvPr>
          <p:cNvSpPr/>
          <p:nvPr/>
        </p:nvSpPr>
        <p:spPr>
          <a:xfrm>
            <a:off x="2354958" y="2620035"/>
            <a:ext cx="1143263"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0080"/>
                </a:solidFill>
                <a:effectLst/>
                <a:uLnTx/>
                <a:uFillTx/>
                <a:latin typeface="Proxima Nova"/>
                <a:ea typeface="+mn-ea"/>
                <a:cs typeface="+mn-cs"/>
              </a:rPr>
              <a:t>(kallisto index)</a:t>
            </a:r>
          </a:p>
        </p:txBody>
      </p:sp>
      <p:sp>
        <p:nvSpPr>
          <p:cNvPr id="41" name="Flowchart: Process 40">
            <a:extLst>
              <a:ext uri="{FF2B5EF4-FFF2-40B4-BE49-F238E27FC236}">
                <a16:creationId xmlns:a16="http://schemas.microsoft.com/office/drawing/2014/main" id="{0D12D4BC-EB89-4C52-8409-0A72DA778757}"/>
              </a:ext>
            </a:extLst>
          </p:cNvPr>
          <p:cNvSpPr/>
          <p:nvPr/>
        </p:nvSpPr>
        <p:spPr>
          <a:xfrm>
            <a:off x="3526345" y="2516649"/>
            <a:ext cx="1199626" cy="415498"/>
          </a:xfrm>
          <a:prstGeom prst="flowChartProcess">
            <a:avLst/>
          </a:prstGeom>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Proxima Nova"/>
                <a:ea typeface="+mn-ea"/>
                <a:cs typeface="+mn-cs"/>
              </a:rPr>
              <a:t>Kallisto index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Proxima Nova"/>
                <a:ea typeface="+mn-ea"/>
                <a:cs typeface="+mn-cs"/>
              </a:rPr>
              <a:t>(T-DBG)</a:t>
            </a:r>
            <a:endParaRPr kumimoji="0" lang="en-US" sz="1050" b="0" i="0" u="none" strike="noStrike" kern="1200" cap="none" spc="0" normalizeH="0" baseline="0" noProof="0" dirty="0">
              <a:ln>
                <a:noFill/>
              </a:ln>
              <a:solidFill>
                <a:srgbClr val="00BFBF"/>
              </a:solidFill>
              <a:effectLst/>
              <a:uLnTx/>
              <a:uFillTx/>
              <a:latin typeface="Proxima Nova"/>
              <a:ea typeface="+mn-ea"/>
              <a:cs typeface="+mn-cs"/>
            </a:endParaRPr>
          </a:p>
        </p:txBody>
      </p:sp>
      <p:sp>
        <p:nvSpPr>
          <p:cNvPr id="54" name="Flowchart: Process 53">
            <a:extLst>
              <a:ext uri="{FF2B5EF4-FFF2-40B4-BE49-F238E27FC236}">
                <a16:creationId xmlns:a16="http://schemas.microsoft.com/office/drawing/2014/main" id="{BF848E23-5860-40DE-B640-F6571D1F2A4A}"/>
              </a:ext>
            </a:extLst>
          </p:cNvPr>
          <p:cNvSpPr/>
          <p:nvPr/>
        </p:nvSpPr>
        <p:spPr>
          <a:xfrm>
            <a:off x="5665023" y="3421385"/>
            <a:ext cx="1348841" cy="253916"/>
          </a:xfrm>
          <a:prstGeom prst="flowChartProcess">
            <a:avLst/>
          </a:prstGeom>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Proxima Nova"/>
                <a:ea typeface="+mn-ea"/>
                <a:cs typeface="+mn-cs"/>
              </a:rPr>
              <a:t>run_info.json</a:t>
            </a:r>
          </a:p>
        </p:txBody>
      </p:sp>
      <p:sp>
        <p:nvSpPr>
          <p:cNvPr id="57" name="Rectangle 56">
            <a:extLst>
              <a:ext uri="{FF2B5EF4-FFF2-40B4-BE49-F238E27FC236}">
                <a16:creationId xmlns:a16="http://schemas.microsoft.com/office/drawing/2014/main" id="{0DC7A3D6-8295-4A0C-AC0A-5AC2FCAB8B11}"/>
              </a:ext>
            </a:extLst>
          </p:cNvPr>
          <p:cNvSpPr/>
          <p:nvPr/>
        </p:nvSpPr>
        <p:spPr>
          <a:xfrm>
            <a:off x="4879941" y="2493565"/>
            <a:ext cx="169309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0080"/>
                </a:solidFill>
                <a:effectLst/>
                <a:uLnTx/>
                <a:uFillTx/>
                <a:latin typeface="Proxima Nova"/>
                <a:ea typeface="+mn-ea"/>
                <a:cs typeface="+mn-cs"/>
              </a:rPr>
              <a:t>(kallisto quant;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60082"/>
                </a:solidFill>
                <a:effectLst/>
                <a:uLnTx/>
                <a:uFillTx/>
                <a:latin typeface="Proxima Nova"/>
                <a:ea typeface="+mn-ea"/>
                <a:cs typeface="+mn-cs"/>
              </a:rPr>
              <a:t>stranded mode for TR</a:t>
            </a:r>
            <a:r>
              <a:rPr kumimoji="0" lang="en-US" sz="1200" b="0" i="0" u="none" strike="noStrike" kern="1200" cap="none" spc="0" normalizeH="0" baseline="0" noProof="0" dirty="0">
                <a:ln>
                  <a:noFill/>
                </a:ln>
                <a:solidFill>
                  <a:srgbClr val="530080"/>
                </a:solidFill>
                <a:effectLst/>
                <a:uLnTx/>
                <a:uFillTx/>
                <a:latin typeface="Proxima Nova"/>
                <a:ea typeface="+mn-ea"/>
                <a:cs typeface="+mn-cs"/>
              </a:rPr>
              <a:t>)</a:t>
            </a:r>
          </a:p>
        </p:txBody>
      </p:sp>
      <p:cxnSp>
        <p:nvCxnSpPr>
          <p:cNvPr id="59" name="Connector: Elbow 58">
            <a:extLst>
              <a:ext uri="{FF2B5EF4-FFF2-40B4-BE49-F238E27FC236}">
                <a16:creationId xmlns:a16="http://schemas.microsoft.com/office/drawing/2014/main" id="{FABFB561-4EB9-4F47-8E54-BB79A6D580D8}"/>
              </a:ext>
            </a:extLst>
          </p:cNvPr>
          <p:cNvCxnSpPr>
            <a:cxnSpLocks/>
            <a:stCxn id="27" idx="2"/>
            <a:endCxn id="65" idx="0"/>
          </p:cNvCxnSpPr>
          <p:nvPr/>
        </p:nvCxnSpPr>
        <p:spPr>
          <a:xfrm rot="5400000">
            <a:off x="3628719" y="2208482"/>
            <a:ext cx="1083618" cy="1351216"/>
          </a:xfrm>
          <a:prstGeom prst="bentConnector3">
            <a:avLst>
              <a:gd name="adj1" fmla="val 75784"/>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65" name="Flowchart: Process 64">
            <a:extLst>
              <a:ext uri="{FF2B5EF4-FFF2-40B4-BE49-F238E27FC236}">
                <a16:creationId xmlns:a16="http://schemas.microsoft.com/office/drawing/2014/main" id="{0EE1916A-4CF7-49E6-A4F1-BE5F29527026}"/>
              </a:ext>
            </a:extLst>
          </p:cNvPr>
          <p:cNvSpPr/>
          <p:nvPr/>
        </p:nvSpPr>
        <p:spPr>
          <a:xfrm>
            <a:off x="2946022" y="3425899"/>
            <a:ext cx="1097796" cy="253916"/>
          </a:xfrm>
          <a:prstGeom prst="flowChartProcess">
            <a:avLst/>
          </a:prstGeom>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Proxima Nova"/>
                <a:ea typeface="+mn-ea"/>
                <a:cs typeface="+mn-cs"/>
              </a:rPr>
              <a:t>abundance.h5</a:t>
            </a:r>
            <a:endParaRPr kumimoji="0" lang="en-US" sz="1050" b="0" i="0" u="none" strike="noStrike" kern="1200" cap="none" spc="0" normalizeH="0" baseline="0" noProof="0" dirty="0">
              <a:ln>
                <a:noFill/>
              </a:ln>
              <a:solidFill>
                <a:srgbClr val="00BFBF"/>
              </a:solidFill>
              <a:effectLst/>
              <a:uLnTx/>
              <a:uFillTx/>
              <a:latin typeface="Proxima Nova"/>
              <a:ea typeface="+mn-ea"/>
              <a:cs typeface="+mn-cs"/>
            </a:endParaRPr>
          </a:p>
        </p:txBody>
      </p:sp>
      <p:cxnSp>
        <p:nvCxnSpPr>
          <p:cNvPr id="70" name="Connector: Elbow 69">
            <a:extLst>
              <a:ext uri="{FF2B5EF4-FFF2-40B4-BE49-F238E27FC236}">
                <a16:creationId xmlns:a16="http://schemas.microsoft.com/office/drawing/2014/main" id="{6308E01F-19E4-47BA-8CE3-10808CA265D7}"/>
              </a:ext>
            </a:extLst>
          </p:cNvPr>
          <p:cNvCxnSpPr>
            <a:cxnSpLocks/>
            <a:stCxn id="27" idx="2"/>
            <a:endCxn id="54" idx="0"/>
          </p:cNvCxnSpPr>
          <p:nvPr/>
        </p:nvCxnSpPr>
        <p:spPr>
          <a:xfrm rot="16200000" flipH="1">
            <a:off x="5053238" y="2135179"/>
            <a:ext cx="1079104" cy="1493308"/>
          </a:xfrm>
          <a:prstGeom prst="bentConnector3">
            <a:avLst>
              <a:gd name="adj1" fmla="val 75892"/>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87" name="Flowchart: Process 86">
            <a:extLst>
              <a:ext uri="{FF2B5EF4-FFF2-40B4-BE49-F238E27FC236}">
                <a16:creationId xmlns:a16="http://schemas.microsoft.com/office/drawing/2014/main" id="{2D4DA861-202F-45AB-BE21-779E006A17B9}"/>
              </a:ext>
            </a:extLst>
          </p:cNvPr>
          <p:cNvSpPr/>
          <p:nvPr/>
        </p:nvSpPr>
        <p:spPr>
          <a:xfrm>
            <a:off x="5037938" y="4117591"/>
            <a:ext cx="1693286" cy="577081"/>
          </a:xfrm>
          <a:prstGeom prst="flowChartProcess">
            <a:avLst/>
          </a:prstGeom>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Proxima Nova"/>
                <a:ea typeface="+mn-ea"/>
                <a:cs typeface="+mn-cs"/>
              </a:rPr>
              <a:t>Generate metrics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30080"/>
                </a:solidFill>
                <a:effectLst/>
                <a:uLnTx/>
                <a:uFillTx/>
                <a:latin typeface="Proxima Nova"/>
                <a:ea typeface="+mn-ea"/>
                <a:cs typeface="+mn-cs"/>
              </a:rPr>
              <a:t>(custom Python and R scripts)</a:t>
            </a:r>
          </a:p>
        </p:txBody>
      </p:sp>
      <p:cxnSp>
        <p:nvCxnSpPr>
          <p:cNvPr id="88" name="Connector: Elbow 87">
            <a:extLst>
              <a:ext uri="{FF2B5EF4-FFF2-40B4-BE49-F238E27FC236}">
                <a16:creationId xmlns:a16="http://schemas.microsoft.com/office/drawing/2014/main" id="{74B64D0F-49F2-4071-9258-7A54B41022EA}"/>
              </a:ext>
            </a:extLst>
          </p:cNvPr>
          <p:cNvCxnSpPr>
            <a:cxnSpLocks/>
            <a:stCxn id="54" idx="2"/>
            <a:endCxn id="87" idx="0"/>
          </p:cNvCxnSpPr>
          <p:nvPr/>
        </p:nvCxnSpPr>
        <p:spPr>
          <a:xfrm rot="5400000">
            <a:off x="5890868" y="3669015"/>
            <a:ext cx="442290" cy="454863"/>
          </a:xfrm>
          <a:prstGeom prst="bentConnector3">
            <a:avLst>
              <a:gd name="adj1" fmla="val 50000"/>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93BD6439-F7E0-40F7-ADC4-FB6F66861769}"/>
              </a:ext>
            </a:extLst>
          </p:cNvPr>
          <p:cNvCxnSpPr>
            <a:cxnSpLocks/>
            <a:stCxn id="14" idx="2"/>
            <a:endCxn id="87" idx="0"/>
          </p:cNvCxnSpPr>
          <p:nvPr/>
        </p:nvCxnSpPr>
        <p:spPr>
          <a:xfrm rot="16200000" flipH="1">
            <a:off x="5148356" y="3381366"/>
            <a:ext cx="442290" cy="1030160"/>
          </a:xfrm>
          <a:prstGeom prst="bentConnector3">
            <a:avLst>
              <a:gd name="adj1" fmla="val 50000"/>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5B8BB76-03A3-439E-8109-960E46AD2BEE}"/>
              </a:ext>
            </a:extLst>
          </p:cNvPr>
          <p:cNvCxnSpPr>
            <a:cxnSpLocks/>
            <a:stCxn id="23" idx="3"/>
            <a:endCxn id="87" idx="1"/>
          </p:cNvCxnSpPr>
          <p:nvPr/>
        </p:nvCxnSpPr>
        <p:spPr>
          <a:xfrm>
            <a:off x="4371237" y="4406132"/>
            <a:ext cx="666701" cy="0"/>
          </a:xfrm>
          <a:prstGeom prst="straightConnector1">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103" name="Flowchart: Process 102">
            <a:extLst>
              <a:ext uri="{FF2B5EF4-FFF2-40B4-BE49-F238E27FC236}">
                <a16:creationId xmlns:a16="http://schemas.microsoft.com/office/drawing/2014/main" id="{BB4E4462-840B-41D5-899F-D4602D3F1A6B}"/>
              </a:ext>
            </a:extLst>
          </p:cNvPr>
          <p:cNvSpPr/>
          <p:nvPr/>
        </p:nvSpPr>
        <p:spPr>
          <a:xfrm>
            <a:off x="5665023" y="5366258"/>
            <a:ext cx="2730832" cy="1015663"/>
          </a:xfrm>
          <a:prstGeom prst="flowChartProcess">
            <a:avLst/>
          </a:prstGeom>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Proxima Nova"/>
                <a:ea typeface="+mn-ea"/>
                <a:cs typeface="+mn-cs"/>
              </a:rPr>
              <a:t>Sequencing metric visualizations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Proxima Nova"/>
                <a:ea typeface="+mn-ea"/>
                <a:cs typeface="+mn-cs"/>
              </a:rPr>
              <a:t>Hypothesized gene expression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Proxima Nova"/>
                <a:ea typeface="+mn-ea"/>
                <a:cs typeface="+mn-cs"/>
              </a:rPr>
              <a:t>Biotype proportions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Proxima Nova"/>
                <a:ea typeface="+mn-ea"/>
                <a:cs typeface="+mn-cs"/>
              </a:rPr>
              <a:t>Dimensional reduction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0080"/>
                </a:solidFill>
                <a:effectLst/>
                <a:uLnTx/>
                <a:uFillTx/>
                <a:latin typeface="Proxima Nova"/>
                <a:ea typeface="+mn-ea"/>
                <a:cs typeface="+mn-cs"/>
              </a:rPr>
              <a:t>(custom Python and R scripts, Seurat)</a:t>
            </a:r>
          </a:p>
        </p:txBody>
      </p:sp>
      <p:sp>
        <p:nvSpPr>
          <p:cNvPr id="104" name="Flowchart: Process 103">
            <a:extLst>
              <a:ext uri="{FF2B5EF4-FFF2-40B4-BE49-F238E27FC236}">
                <a16:creationId xmlns:a16="http://schemas.microsoft.com/office/drawing/2014/main" id="{90435C75-EBD0-4546-927D-817B1371028E}"/>
              </a:ext>
            </a:extLst>
          </p:cNvPr>
          <p:cNvSpPr/>
          <p:nvPr/>
        </p:nvSpPr>
        <p:spPr>
          <a:xfrm>
            <a:off x="2648277" y="5023828"/>
            <a:ext cx="1693286" cy="577081"/>
          </a:xfrm>
          <a:prstGeom prst="flowChartProcess">
            <a:avLst/>
          </a:prstGeom>
          <a:ln>
            <a:solidFill>
              <a:schemeClr val="tx1"/>
            </a:solidFill>
          </a:ln>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Proxima Nova"/>
                <a:ea typeface="+mn-ea"/>
                <a:cs typeface="+mn-cs"/>
              </a:rPr>
              <a:t>Batch correction of expression table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30080"/>
                </a:solidFill>
                <a:effectLst/>
                <a:uLnTx/>
                <a:uFillTx/>
                <a:latin typeface="Proxima Nova"/>
                <a:ea typeface="+mn-ea"/>
                <a:cs typeface="+mn-cs"/>
              </a:rPr>
              <a:t>(Seurat linear regression)</a:t>
            </a:r>
          </a:p>
        </p:txBody>
      </p:sp>
      <p:cxnSp>
        <p:nvCxnSpPr>
          <p:cNvPr id="105" name="Straight Arrow Connector 104">
            <a:extLst>
              <a:ext uri="{FF2B5EF4-FFF2-40B4-BE49-F238E27FC236}">
                <a16:creationId xmlns:a16="http://schemas.microsoft.com/office/drawing/2014/main" id="{37B4A2D7-B94F-4F4E-9124-3C0D067AD0D6}"/>
              </a:ext>
            </a:extLst>
          </p:cNvPr>
          <p:cNvCxnSpPr>
            <a:cxnSpLocks/>
            <a:stCxn id="23" idx="2"/>
            <a:endCxn id="104" idx="0"/>
          </p:cNvCxnSpPr>
          <p:nvPr/>
        </p:nvCxnSpPr>
        <p:spPr>
          <a:xfrm flipH="1">
            <a:off x="3494920" y="4694672"/>
            <a:ext cx="1821" cy="329156"/>
          </a:xfrm>
          <a:prstGeom prst="straightConnector1">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F53F7F34-B175-4E84-9A21-9749FD4DF93A}"/>
              </a:ext>
            </a:extLst>
          </p:cNvPr>
          <p:cNvCxnSpPr>
            <a:cxnSpLocks/>
            <a:stCxn id="104" idx="2"/>
            <a:endCxn id="103" idx="1"/>
          </p:cNvCxnSpPr>
          <p:nvPr/>
        </p:nvCxnSpPr>
        <p:spPr>
          <a:xfrm rot="16200000" flipH="1">
            <a:off x="4443381" y="4652447"/>
            <a:ext cx="273181" cy="2170103"/>
          </a:xfrm>
          <a:prstGeom prst="bentConnector2">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2C4AAB96-D5D2-4CBA-8BE9-45F133BA3930}"/>
              </a:ext>
            </a:extLst>
          </p:cNvPr>
          <p:cNvCxnSpPr>
            <a:cxnSpLocks/>
            <a:stCxn id="87" idx="3"/>
            <a:endCxn id="103" idx="0"/>
          </p:cNvCxnSpPr>
          <p:nvPr/>
        </p:nvCxnSpPr>
        <p:spPr>
          <a:xfrm>
            <a:off x="6731224" y="4406132"/>
            <a:ext cx="299215" cy="960126"/>
          </a:xfrm>
          <a:prstGeom prst="bentConnector2">
            <a:avLst/>
          </a:prstGeom>
          <a:ln>
            <a:solidFill>
              <a:schemeClr val="bg1">
                <a:lumMod val="50000"/>
              </a:schemeClr>
            </a:solidFill>
            <a:tailEnd type="arrow" w="sm" len="sm"/>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0556D2C-A7B8-4FC2-9427-F15687EB7675}"/>
              </a:ext>
            </a:extLst>
          </p:cNvPr>
          <p:cNvSpPr/>
          <p:nvPr/>
        </p:nvSpPr>
        <p:spPr>
          <a:xfrm>
            <a:off x="457200" y="6119245"/>
            <a:ext cx="7772400" cy="461665"/>
          </a:xfrm>
          <a:prstGeom prst="rect">
            <a:avLst/>
          </a:prstGeom>
        </p:spPr>
        <p:txBody>
          <a:bodyPr wrap="square" anchor="b" anchorCtr="0">
            <a:spAutoFit/>
          </a:bodyPr>
          <a:lstStyle/>
          <a:p>
            <a:r>
              <a:rPr lang="en-US" sz="1200">
                <a:solidFill>
                  <a:schemeClr val="bg1">
                    <a:lumMod val="50000"/>
                  </a:schemeClr>
                </a:solidFill>
                <a:latin typeface="Proxima Nova" panose="02000506030000020004" pitchFamily="2" charset="0"/>
              </a:rPr>
              <a:t>FASTQ files were also processed to visualize transcript coverage</a:t>
            </a:r>
          </a:p>
          <a:p>
            <a:r>
              <a:rPr lang="en-US" sz="1200">
                <a:solidFill>
                  <a:srgbClr val="530080"/>
                </a:solidFill>
                <a:latin typeface="Proxima Nova" panose="02000506030000020004" pitchFamily="2" charset="0"/>
              </a:rPr>
              <a:t>(Bowtie, Picard)</a:t>
            </a:r>
          </a:p>
        </p:txBody>
      </p:sp>
    </p:spTree>
    <p:custDataLst>
      <p:tags r:id="rId1"/>
    </p:custDataLst>
    <p:extLst>
      <p:ext uri="{BB962C8B-B14F-4D97-AF65-F5344CB8AC3E}">
        <p14:creationId xmlns:p14="http://schemas.microsoft.com/office/powerpoint/2010/main" val="620947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6EDF4-9644-4E1D-AD3E-52CE6014FD9E}"/>
              </a:ext>
            </a:extLst>
          </p:cNvPr>
          <p:cNvSpPr>
            <a:spLocks noGrp="1"/>
          </p:cNvSpPr>
          <p:nvPr>
            <p:ph type="title"/>
          </p:nvPr>
        </p:nvSpPr>
        <p:spPr>
          <a:xfrm>
            <a:off x="457200" y="457200"/>
            <a:ext cx="8229600" cy="914400"/>
          </a:xfrm>
        </p:spPr>
        <p:txBody>
          <a:bodyPr/>
          <a:lstStyle/>
          <a:p>
            <a:r>
              <a:rPr lang="en-US" dirty="0"/>
              <a:t>Processing live cells</a:t>
            </a:r>
            <a:br>
              <a:rPr lang="en-US" sz="2800" dirty="0"/>
            </a:br>
            <a:r>
              <a:rPr lang="en-US" sz="2400" b="0" dirty="0"/>
              <a:t>Only cells with &gt;20,000 mapped reads received secondary analysis </a:t>
            </a:r>
          </a:p>
        </p:txBody>
      </p:sp>
      <p:sp>
        <p:nvSpPr>
          <p:cNvPr id="9" name="Rectangle 8">
            <a:extLst>
              <a:ext uri="{FF2B5EF4-FFF2-40B4-BE49-F238E27FC236}">
                <a16:creationId xmlns:a16="http://schemas.microsoft.com/office/drawing/2014/main" id="{C763BEBA-77B7-4CAA-9258-849972F98972}"/>
              </a:ext>
            </a:extLst>
          </p:cNvPr>
          <p:cNvSpPr/>
          <p:nvPr/>
        </p:nvSpPr>
        <p:spPr>
          <a:xfrm>
            <a:off x="516231" y="3700407"/>
            <a:ext cx="115325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Proxima Nova"/>
                <a:ea typeface="+mn-ea"/>
                <a:cs typeface="+mn-cs"/>
              </a:rPr>
              <a:t>Single live cell</a:t>
            </a:r>
          </a:p>
        </p:txBody>
      </p:sp>
      <p:sp>
        <p:nvSpPr>
          <p:cNvPr id="16" name="Rectangle 15">
            <a:extLst>
              <a:ext uri="{FF2B5EF4-FFF2-40B4-BE49-F238E27FC236}">
                <a16:creationId xmlns:a16="http://schemas.microsoft.com/office/drawing/2014/main" id="{6848FAC8-EB4F-4223-944D-D0B07BA048E6}"/>
              </a:ext>
            </a:extLst>
          </p:cNvPr>
          <p:cNvSpPr/>
          <p:nvPr/>
        </p:nvSpPr>
        <p:spPr>
          <a:xfrm>
            <a:off x="4625459" y="2104742"/>
            <a:ext cx="202573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Proxima Nova"/>
                <a:ea typeface="+mn-ea"/>
                <a:cs typeface="+mn-cs"/>
              </a:rPr>
              <a:t>Single live cells, sorted</a:t>
            </a:r>
          </a:p>
        </p:txBody>
      </p:sp>
      <p:sp>
        <p:nvSpPr>
          <p:cNvPr id="17" name="Rectangle 16">
            <a:extLst>
              <a:ext uri="{FF2B5EF4-FFF2-40B4-BE49-F238E27FC236}">
                <a16:creationId xmlns:a16="http://schemas.microsoft.com/office/drawing/2014/main" id="{89E7EB39-0D1E-4008-BE47-8B2B1BFF0047}"/>
              </a:ext>
            </a:extLst>
          </p:cNvPr>
          <p:cNvSpPr/>
          <p:nvPr/>
        </p:nvSpPr>
        <p:spPr>
          <a:xfrm rot="-5400000">
            <a:off x="2192226" y="2805604"/>
            <a:ext cx="138882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Proxima Nova"/>
                <a:ea typeface="+mn-ea"/>
                <a:cs typeface="+mn-cs"/>
              </a:rPr>
              <a:t>Mapped reads</a:t>
            </a:r>
          </a:p>
        </p:txBody>
      </p:sp>
      <p:pic>
        <p:nvPicPr>
          <p:cNvPr id="4" name="Picture 3">
            <a:extLst>
              <a:ext uri="{FF2B5EF4-FFF2-40B4-BE49-F238E27FC236}">
                <a16:creationId xmlns:a16="http://schemas.microsoft.com/office/drawing/2014/main" id="{F52E48EB-5176-47D5-8945-62095B783F07}"/>
              </a:ext>
            </a:extLst>
          </p:cNvPr>
          <p:cNvPicPr>
            <a:picLocks noChangeAspect="1"/>
          </p:cNvPicPr>
          <p:nvPr/>
        </p:nvPicPr>
        <p:blipFill>
          <a:blip r:embed="rId3"/>
          <a:stretch>
            <a:fillRect/>
          </a:stretch>
        </p:blipFill>
        <p:spPr>
          <a:xfrm>
            <a:off x="2952275" y="2381741"/>
            <a:ext cx="5088652" cy="1272163"/>
          </a:xfrm>
          <a:prstGeom prst="rect">
            <a:avLst/>
          </a:prstGeom>
        </p:spPr>
      </p:pic>
      <p:sp>
        <p:nvSpPr>
          <p:cNvPr id="20" name="Rectangle 19">
            <a:extLst>
              <a:ext uri="{FF2B5EF4-FFF2-40B4-BE49-F238E27FC236}">
                <a16:creationId xmlns:a16="http://schemas.microsoft.com/office/drawing/2014/main" id="{A805FEA6-758C-44FF-800B-114B3CF9CE64}"/>
              </a:ext>
            </a:extLst>
          </p:cNvPr>
          <p:cNvSpPr/>
          <p:nvPr/>
        </p:nvSpPr>
        <p:spPr>
          <a:xfrm>
            <a:off x="2644601" y="3726031"/>
            <a:ext cx="5058230" cy="26161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Proxima Nova"/>
                <a:ea typeface="+mn-ea"/>
                <a:cs typeface="+mn-cs"/>
              </a:rPr>
              <a:t>One IFC shown as an example. Dashed line indicates 20,000 mapped reads.</a:t>
            </a:r>
          </a:p>
        </p:txBody>
      </p:sp>
      <p:graphicFrame>
        <p:nvGraphicFramePr>
          <p:cNvPr id="12" name="Content Placeholder 6">
            <a:extLst>
              <a:ext uri="{FF2B5EF4-FFF2-40B4-BE49-F238E27FC236}">
                <a16:creationId xmlns:a16="http://schemas.microsoft.com/office/drawing/2014/main" id="{43AFB54D-5832-4DED-ABCD-F8C764E9E6F3}"/>
              </a:ext>
            </a:extLst>
          </p:cNvPr>
          <p:cNvGraphicFramePr>
            <a:graphicFrameLocks noGrp="1"/>
          </p:cNvGraphicFramePr>
          <p:nvPr>
            <p:ph idx="1"/>
            <p:extLst>
              <p:ext uri="{D42A27DB-BD31-4B8C-83A1-F6EECF244321}">
                <p14:modId xmlns:p14="http://schemas.microsoft.com/office/powerpoint/2010/main" val="3836522390"/>
              </p:ext>
            </p:extLst>
          </p:nvPr>
        </p:nvGraphicFramePr>
        <p:xfrm>
          <a:off x="574656" y="4094763"/>
          <a:ext cx="7351902" cy="1767840"/>
        </p:xfrm>
        <a:graphic>
          <a:graphicData uri="http://schemas.openxmlformats.org/drawingml/2006/table">
            <a:tbl>
              <a:tblPr firstRow="1" bandRow="1">
                <a:tableStyleId>{5C22544A-7EE6-4342-B048-85BDC9FD1C3A}</a:tableStyleId>
              </a:tblPr>
              <a:tblGrid>
                <a:gridCol w="2110093">
                  <a:extLst>
                    <a:ext uri="{9D8B030D-6E8A-4147-A177-3AD203B41FA5}">
                      <a16:colId xmlns:a16="http://schemas.microsoft.com/office/drawing/2014/main" val="20000"/>
                    </a:ext>
                  </a:extLst>
                </a:gridCol>
                <a:gridCol w="1425948">
                  <a:extLst>
                    <a:ext uri="{9D8B030D-6E8A-4147-A177-3AD203B41FA5}">
                      <a16:colId xmlns:a16="http://schemas.microsoft.com/office/drawing/2014/main" val="20001"/>
                    </a:ext>
                  </a:extLst>
                </a:gridCol>
                <a:gridCol w="1582615">
                  <a:extLst>
                    <a:ext uri="{9D8B030D-6E8A-4147-A177-3AD203B41FA5}">
                      <a16:colId xmlns:a16="http://schemas.microsoft.com/office/drawing/2014/main" val="20002"/>
                    </a:ext>
                  </a:extLst>
                </a:gridCol>
                <a:gridCol w="2233246">
                  <a:extLst>
                    <a:ext uri="{9D8B030D-6E8A-4147-A177-3AD203B41FA5}">
                      <a16:colId xmlns:a16="http://schemas.microsoft.com/office/drawing/2014/main" val="1700194841"/>
                    </a:ext>
                  </a:extLst>
                </a:gridCol>
              </a:tblGrid>
              <a:tr h="330891">
                <a:tc>
                  <a:txBody>
                    <a:bodyPr/>
                    <a:lstStyle/>
                    <a:p>
                      <a:endParaRPr lang="en-US" sz="1800" dirty="0">
                        <a:solidFill>
                          <a:schemeClr val="tx1"/>
                        </a:solidFill>
                      </a:endParaRPr>
                    </a:p>
                  </a:txBody>
                  <a:tcPr>
                    <a:lnL w="12700" cmpd="sng">
                      <a:noFill/>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tabLst>
                          <a:tab pos="457200" algn="dec"/>
                        </a:tabLst>
                      </a:pPr>
                      <a:r>
                        <a:rPr lang="en-US" sz="1800" dirty="0">
                          <a:solidFill>
                            <a:schemeClr val="tx1"/>
                          </a:solidFill>
                        </a:rPr>
                        <a:t>K562</a:t>
                      </a:r>
                    </a:p>
                  </a:txBody>
                  <a:tcPr>
                    <a:lnL w="12700" cmpd="sng">
                      <a:noFill/>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tabLst>
                          <a:tab pos="457200" algn="dec"/>
                        </a:tabLst>
                      </a:pPr>
                      <a:r>
                        <a:rPr lang="en-US" sz="1800" dirty="0">
                          <a:solidFill>
                            <a:schemeClr val="tx1"/>
                          </a:solidFill>
                        </a:rPr>
                        <a:t>HL-60</a:t>
                      </a:r>
                    </a:p>
                  </a:txBody>
                  <a:tcPr>
                    <a:lnL w="12700" cmpd="sng">
                      <a:noFill/>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tabLst>
                          <a:tab pos="457200" algn="dec"/>
                        </a:tabLst>
                      </a:pPr>
                      <a:r>
                        <a:rPr lang="en-US" sz="1800" dirty="0">
                          <a:solidFill>
                            <a:schemeClr val="tx1"/>
                          </a:solidFill>
                        </a:rPr>
                        <a:t>Activated T Cells </a:t>
                      </a:r>
                    </a:p>
                  </a:txBody>
                  <a:tcPr>
                    <a:lnL w="12700" cmpd="sng">
                      <a:noFill/>
                    </a:lnL>
                    <a:lnR w="12700" cmpd="sng">
                      <a:noFill/>
                    </a:lnR>
                    <a:lnT w="12700" cmpd="sng">
                      <a:noFill/>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523910">
                <a:tc>
                  <a:txBody>
                    <a:bodyPr/>
                    <a:lstStyle/>
                    <a:p>
                      <a:r>
                        <a:rPr lang="en-US" sz="1600" dirty="0"/>
                        <a:t>SMART-Seq v4</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tabLst>
                          <a:tab pos="457200" algn="dec"/>
                        </a:tabLst>
                      </a:pPr>
                      <a:r>
                        <a:rPr lang="en-US" sz="1600" dirty="0"/>
                        <a:t>57</a:t>
                      </a:r>
                    </a:p>
                    <a:p>
                      <a:pPr algn="ctr">
                        <a:tabLst>
                          <a:tab pos="457200" algn="dec"/>
                        </a:tabLst>
                      </a:pPr>
                      <a:r>
                        <a:rPr lang="en-US" sz="1600" dirty="0"/>
                        <a:t>90</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tabLst>
                          <a:tab pos="457200" algn="dec"/>
                        </a:tabLst>
                      </a:pPr>
                      <a:r>
                        <a:rPr lang="en-US" sz="1600" dirty="0"/>
                        <a:t>40</a:t>
                      </a:r>
                    </a:p>
                    <a:p>
                      <a:pPr algn="ctr">
                        <a:tabLst>
                          <a:tab pos="457200" algn="dec"/>
                        </a:tabLst>
                      </a:pPr>
                      <a:r>
                        <a:rPr lang="en-US" sz="1600" dirty="0"/>
                        <a:t>42</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tabLst>
                          <a:tab pos="457200" algn="dec"/>
                        </a:tabLst>
                      </a:pPr>
                      <a:r>
                        <a:rPr lang="en-US" sz="1600" dirty="0"/>
                        <a:t>38</a:t>
                      </a:r>
                    </a:p>
                    <a:p>
                      <a:pPr algn="ctr">
                        <a:tabLst>
                          <a:tab pos="457200" algn="dec"/>
                        </a:tabLst>
                      </a:pPr>
                      <a:r>
                        <a:rPr lang="en-US" sz="1600" dirty="0"/>
                        <a:t>24</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44504">
                <a:tc>
                  <a:txBody>
                    <a:bodyPr/>
                    <a:lstStyle/>
                    <a:p>
                      <a:r>
                        <a:rPr lang="en-US" sz="1600" dirty="0"/>
                        <a:t>Total RNA Seq</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tabLst>
                          <a:tab pos="457200" algn="dec"/>
                        </a:tabLst>
                      </a:pPr>
                      <a:r>
                        <a:rPr lang="en-US" sz="1600" dirty="0"/>
                        <a:t>58</a:t>
                      </a:r>
                    </a:p>
                    <a:p>
                      <a:pPr algn="ctr">
                        <a:tabLst>
                          <a:tab pos="457200" algn="dec"/>
                        </a:tabLst>
                      </a:pPr>
                      <a:r>
                        <a:rPr lang="en-US" sz="1600" dirty="0"/>
                        <a:t>83</a:t>
                      </a:r>
                    </a:p>
                    <a:p>
                      <a:pPr algn="ctr">
                        <a:tabLst>
                          <a:tab pos="457200" algn="dec"/>
                        </a:tabLst>
                      </a:pPr>
                      <a:r>
                        <a:rPr lang="en-US" sz="1600" dirty="0"/>
                        <a:t>76</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tabLst>
                          <a:tab pos="457200" algn="dec"/>
                        </a:tabLst>
                      </a:pPr>
                      <a:r>
                        <a:rPr lang="en-US" sz="1600" dirty="0"/>
                        <a:t>69</a:t>
                      </a:r>
                    </a:p>
                    <a:p>
                      <a:pPr algn="ctr">
                        <a:tabLst>
                          <a:tab pos="457200" algn="dec"/>
                        </a:tabLst>
                      </a:pPr>
                      <a:r>
                        <a:rPr lang="en-US" sz="1600" dirty="0"/>
                        <a:t>45</a:t>
                      </a:r>
                    </a:p>
                    <a:p>
                      <a:pPr algn="ctr">
                        <a:tabLst>
                          <a:tab pos="457200" algn="dec"/>
                        </a:tabLst>
                      </a:pPr>
                      <a:r>
                        <a:rPr lang="en-US" sz="1600" dirty="0"/>
                        <a:t>65</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tabLst>
                          <a:tab pos="457200" algn="dec"/>
                        </a:tabLst>
                      </a:pPr>
                      <a:r>
                        <a:rPr lang="en-US" sz="1600" dirty="0"/>
                        <a:t>38</a:t>
                      </a:r>
                    </a:p>
                    <a:p>
                      <a:pPr algn="ctr">
                        <a:tabLst>
                          <a:tab pos="457200" algn="dec"/>
                        </a:tabLst>
                      </a:pPr>
                      <a:r>
                        <a:rPr lang="en-US" sz="1600" dirty="0"/>
                        <a:t>40</a:t>
                      </a:r>
                    </a:p>
                  </a:txBody>
                  <a:tcPr>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15" name="Picture 14">
            <a:extLst>
              <a:ext uri="{FF2B5EF4-FFF2-40B4-BE49-F238E27FC236}">
                <a16:creationId xmlns:a16="http://schemas.microsoft.com/office/drawing/2014/main" id="{5BBDDC9D-A2FA-4276-98FA-90FA5D64CF0D}"/>
              </a:ext>
            </a:extLst>
          </p:cNvPr>
          <p:cNvPicPr>
            <a:picLocks noChangeAspect="1"/>
          </p:cNvPicPr>
          <p:nvPr/>
        </p:nvPicPr>
        <p:blipFill>
          <a:blip r:embed="rId4"/>
          <a:stretch>
            <a:fillRect/>
          </a:stretch>
        </p:blipFill>
        <p:spPr>
          <a:xfrm>
            <a:off x="607326" y="2074224"/>
            <a:ext cx="1623157" cy="1579680"/>
          </a:xfrm>
          <a:prstGeom prst="rect">
            <a:avLst/>
          </a:prstGeom>
        </p:spPr>
      </p:pic>
      <p:sp>
        <p:nvSpPr>
          <p:cNvPr id="2" name="Rectangle 1">
            <a:extLst>
              <a:ext uri="{FF2B5EF4-FFF2-40B4-BE49-F238E27FC236}">
                <a16:creationId xmlns:a16="http://schemas.microsoft.com/office/drawing/2014/main" id="{C66C46C8-02B3-4D0E-9574-D4C666645FFE}"/>
              </a:ext>
            </a:extLst>
          </p:cNvPr>
          <p:cNvSpPr/>
          <p:nvPr/>
        </p:nvSpPr>
        <p:spPr>
          <a:xfrm>
            <a:off x="457200" y="5868937"/>
            <a:ext cx="578076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30080"/>
                </a:solidFill>
                <a:effectLst/>
                <a:uLnTx/>
                <a:uFillTx/>
                <a:latin typeface="Proxima Nova"/>
                <a:ea typeface="+mn-ea"/>
                <a:cs typeface="+mn-cs"/>
              </a:rPr>
              <a:t>A total of 765 cells passed filters for further analysis.</a:t>
            </a:r>
            <a:endParaRPr kumimoji="0" lang="en-US" sz="1400" b="0" i="0" u="none" strike="noStrike" kern="1200" cap="none" spc="0" normalizeH="0" baseline="0" noProof="0" dirty="0">
              <a:ln>
                <a:noFill/>
              </a:ln>
              <a:solidFill>
                <a:prstClr val="black"/>
              </a:solidFill>
              <a:effectLst/>
              <a:uLnTx/>
              <a:uFillTx/>
              <a:latin typeface="Proxima Nova"/>
              <a:ea typeface="+mn-ea"/>
              <a:cs typeface="+mn-cs"/>
            </a:endParaRPr>
          </a:p>
        </p:txBody>
      </p:sp>
      <p:sp>
        <p:nvSpPr>
          <p:cNvPr id="14" name="Rectangle 13">
            <a:extLst>
              <a:ext uri="{FF2B5EF4-FFF2-40B4-BE49-F238E27FC236}">
                <a16:creationId xmlns:a16="http://schemas.microsoft.com/office/drawing/2014/main" id="{C367ABE8-4624-4F8C-892E-A42004A95326}"/>
              </a:ext>
            </a:extLst>
          </p:cNvPr>
          <p:cNvSpPr/>
          <p:nvPr/>
        </p:nvSpPr>
        <p:spPr>
          <a:xfrm>
            <a:off x="457200" y="6119245"/>
            <a:ext cx="7772400" cy="461665"/>
          </a:xfrm>
          <a:prstGeom prst="rect">
            <a:avLst/>
          </a:prstGeom>
        </p:spPr>
        <p:txBody>
          <a:bodyPr wrap="square" anchor="b" anchorCtr="0">
            <a:spAutoFit/>
          </a:bodyPr>
          <a:lstStyle/>
          <a:p>
            <a:r>
              <a:rPr lang="en-US" sz="1200">
                <a:solidFill>
                  <a:schemeClr val="bg1">
                    <a:lumMod val="50000"/>
                  </a:schemeClr>
                </a:solidFill>
                <a:latin typeface="Proxima Nova" panose="02000506030000020004" pitchFamily="2" charset="0"/>
              </a:rPr>
              <a:t>For K562 and HL-60, two IFCs each were run with an older version of Total RNA Seq chemistry before the current version was launched.</a:t>
            </a:r>
          </a:p>
        </p:txBody>
      </p:sp>
    </p:spTree>
    <p:custDataLst>
      <p:tags r:id="rId1"/>
    </p:custDataLst>
    <p:extLst>
      <p:ext uri="{BB962C8B-B14F-4D97-AF65-F5344CB8AC3E}">
        <p14:creationId xmlns:p14="http://schemas.microsoft.com/office/powerpoint/2010/main" val="2273766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1F5F8-7753-4B52-8DFC-EFB6F41A3881}"/>
              </a:ext>
            </a:extLst>
          </p:cNvPr>
          <p:cNvSpPr>
            <a:spLocks noGrp="1"/>
          </p:cNvSpPr>
          <p:nvPr>
            <p:ph type="title"/>
          </p:nvPr>
        </p:nvSpPr>
        <p:spPr>
          <a:xfrm>
            <a:off x="457200" y="457200"/>
            <a:ext cx="8473440" cy="914400"/>
          </a:xfrm>
        </p:spPr>
        <p:txBody>
          <a:bodyPr/>
          <a:lstStyle/>
          <a:p>
            <a:r>
              <a:rPr lang="en-US" sz="3200" dirty="0"/>
              <a:t>Total RNA-</a:t>
            </a:r>
            <a:r>
              <a:rPr lang="en-US" sz="3200" dirty="0" err="1"/>
              <a:t>Seq</a:t>
            </a:r>
            <a:r>
              <a:rPr lang="en-US" sz="3200" dirty="0"/>
              <a:t> shows similar or better transcript coverage than SMART-</a:t>
            </a:r>
            <a:r>
              <a:rPr lang="en-US" sz="3200" dirty="0" err="1"/>
              <a:t>Seq</a:t>
            </a:r>
            <a:r>
              <a:rPr lang="en-US" sz="3200" dirty="0"/>
              <a:t> v4</a:t>
            </a:r>
          </a:p>
        </p:txBody>
      </p:sp>
      <p:sp>
        <p:nvSpPr>
          <p:cNvPr id="5" name="Content Placeholder 5">
            <a:extLst>
              <a:ext uri="{FF2B5EF4-FFF2-40B4-BE49-F238E27FC236}">
                <a16:creationId xmlns:a16="http://schemas.microsoft.com/office/drawing/2014/main" id="{CD5B08FB-B869-4215-8F6A-7EA7689987F9}"/>
              </a:ext>
            </a:extLst>
          </p:cNvPr>
          <p:cNvSpPr>
            <a:spLocks noGrp="1"/>
          </p:cNvSpPr>
          <p:nvPr>
            <p:ph idx="1"/>
          </p:nvPr>
        </p:nvSpPr>
        <p:spPr/>
        <p:txBody>
          <a:bodyPr/>
          <a:lstStyle/>
          <a:p>
            <a:r>
              <a:rPr lang="en-US"/>
              <a:t>HL-60</a:t>
            </a:r>
            <a:endParaRPr lang="en-US" dirty="0"/>
          </a:p>
        </p:txBody>
      </p:sp>
      <p:pic>
        <p:nvPicPr>
          <p:cNvPr id="3" name="Picture 2">
            <a:extLst>
              <a:ext uri="{FF2B5EF4-FFF2-40B4-BE49-F238E27FC236}">
                <a16:creationId xmlns:a16="http://schemas.microsoft.com/office/drawing/2014/main" id="{C2343139-6DA5-4663-901C-39E3D39ABCAC}"/>
              </a:ext>
            </a:extLst>
          </p:cNvPr>
          <p:cNvPicPr>
            <a:picLocks noChangeAspect="1"/>
          </p:cNvPicPr>
          <p:nvPr/>
        </p:nvPicPr>
        <p:blipFill>
          <a:blip r:embed="rId4"/>
          <a:stretch>
            <a:fillRect/>
          </a:stretch>
        </p:blipFill>
        <p:spPr>
          <a:xfrm>
            <a:off x="485972" y="2260281"/>
            <a:ext cx="8322748" cy="1775388"/>
          </a:xfrm>
          <a:prstGeom prst="rect">
            <a:avLst/>
          </a:prstGeom>
        </p:spPr>
      </p:pic>
      <p:sp>
        <p:nvSpPr>
          <p:cNvPr id="4" name="Rectangle 3">
            <a:extLst>
              <a:ext uri="{FF2B5EF4-FFF2-40B4-BE49-F238E27FC236}">
                <a16:creationId xmlns:a16="http://schemas.microsoft.com/office/drawing/2014/main" id="{49BF5F84-329C-4AD4-9B21-DF37EAB92F2C}"/>
              </a:ext>
            </a:extLst>
          </p:cNvPr>
          <p:cNvSpPr/>
          <p:nvPr/>
        </p:nvSpPr>
        <p:spPr>
          <a:xfrm>
            <a:off x="963386" y="5114390"/>
            <a:ext cx="7217229" cy="707886"/>
          </a:xfrm>
          <a:prstGeom prst="rect">
            <a:avLst/>
          </a:prstGeom>
        </p:spPr>
        <p:txBody>
          <a:bodyPr wrap="square">
            <a:spAutoFit/>
          </a:bodyPr>
          <a:lstStyle/>
          <a:p>
            <a:pPr lvl="0" algn="ctr">
              <a:defRPr/>
            </a:pPr>
            <a:r>
              <a:rPr kumimoji="0" lang="en-US" sz="2000" b="0" i="0" u="none" strike="noStrike" kern="1200" cap="none" spc="0" normalizeH="0" baseline="0" noProof="0" dirty="0">
                <a:ln>
                  <a:noFill/>
                </a:ln>
                <a:solidFill>
                  <a:srgbClr val="530080"/>
                </a:solidFill>
                <a:effectLst/>
                <a:uLnTx/>
                <a:uFillTx/>
                <a:latin typeface="Proxima Nova"/>
                <a:ea typeface="+mn-ea"/>
                <a:cs typeface="+mn-cs"/>
              </a:rPr>
              <a:t>Total RNA</a:t>
            </a:r>
            <a:r>
              <a:rPr kumimoji="0" lang="en-US" sz="2000" b="0" i="0" u="none" strike="noStrike" kern="1200" cap="none" spc="0" normalizeH="0" noProof="0" dirty="0">
                <a:ln>
                  <a:noFill/>
                </a:ln>
                <a:solidFill>
                  <a:srgbClr val="530080"/>
                </a:solidFill>
                <a:effectLst/>
                <a:uLnTx/>
                <a:uFillTx/>
                <a:latin typeface="Proxima Nova"/>
                <a:ea typeface="+mn-ea"/>
                <a:cs typeface="+mn-cs"/>
              </a:rPr>
              <a:t> </a:t>
            </a:r>
            <a:r>
              <a:rPr kumimoji="0" lang="en-US" sz="2000" b="0" i="0" u="none" strike="noStrike" kern="1200" cap="none" spc="0" normalizeH="0" baseline="0" noProof="0" dirty="0">
                <a:ln>
                  <a:noFill/>
                </a:ln>
                <a:solidFill>
                  <a:srgbClr val="530080"/>
                </a:solidFill>
                <a:effectLst/>
                <a:uLnTx/>
                <a:uFillTx/>
                <a:latin typeface="Proxima Nova"/>
                <a:ea typeface="+mn-ea"/>
                <a:cs typeface="+mn-cs"/>
              </a:rPr>
              <a:t>Seq provides better coverage across transcripts in cell types that show high 3’ bias in </a:t>
            </a:r>
            <a:r>
              <a:rPr lang="en-US" sz="2000" dirty="0">
                <a:solidFill>
                  <a:srgbClr val="530080"/>
                </a:solidFill>
              </a:rPr>
              <a:t>SMART-Seq v4 </a:t>
            </a:r>
            <a:r>
              <a:rPr kumimoji="0" lang="en-US" sz="2000" b="0" i="0" u="none" strike="noStrike" kern="1200" cap="none" spc="0" normalizeH="0" baseline="0" noProof="0" dirty="0">
                <a:ln>
                  <a:noFill/>
                </a:ln>
                <a:solidFill>
                  <a:srgbClr val="530080"/>
                </a:solidFill>
                <a:effectLst/>
                <a:uLnTx/>
                <a:uFillTx/>
                <a:latin typeface="Proxima Nova"/>
                <a:ea typeface="+mn-ea"/>
                <a:cs typeface="+mn-cs"/>
              </a:rPr>
              <a:t>chemistry.</a:t>
            </a:r>
          </a:p>
        </p:txBody>
      </p:sp>
    </p:spTree>
    <p:custDataLst>
      <p:tags r:id="rId1"/>
    </p:custDataLst>
    <p:extLst>
      <p:ext uri="{BB962C8B-B14F-4D97-AF65-F5344CB8AC3E}">
        <p14:creationId xmlns:p14="http://schemas.microsoft.com/office/powerpoint/2010/main" val="240267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C9E9982-4CF3-4CA1-8BAE-A02FF3B86EAF}"/>
              </a:ext>
            </a:extLst>
          </p:cNvPr>
          <p:cNvGrpSpPr/>
          <p:nvPr/>
        </p:nvGrpSpPr>
        <p:grpSpPr>
          <a:xfrm>
            <a:off x="567690" y="2335046"/>
            <a:ext cx="8307646" cy="2551279"/>
            <a:chOff x="328711" y="2075966"/>
            <a:chExt cx="8546625" cy="2624669"/>
          </a:xfrm>
        </p:grpSpPr>
        <p:sp>
          <p:nvSpPr>
            <p:cNvPr id="10" name="Title 1">
              <a:extLst>
                <a:ext uri="{FF2B5EF4-FFF2-40B4-BE49-F238E27FC236}">
                  <a16:creationId xmlns:a16="http://schemas.microsoft.com/office/drawing/2014/main" id="{9CEC37FB-BF31-4323-B2D8-FFB99893C40F}"/>
                </a:ext>
              </a:extLst>
            </p:cNvPr>
            <p:cNvSpPr txBox="1">
              <a:spLocks/>
            </p:cNvSpPr>
            <p:nvPr/>
          </p:nvSpPr>
          <p:spPr>
            <a:xfrm>
              <a:off x="6270824" y="4450356"/>
              <a:ext cx="1818099" cy="250279"/>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400" b="1" kern="1200" baseline="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Proxima Nova"/>
                  <a:ea typeface="+mj-ea"/>
                  <a:cs typeface="+mj-cs"/>
                </a:rPr>
                <a:t>Gene counted if TPM &gt;1</a:t>
              </a:r>
            </a:p>
          </p:txBody>
        </p:sp>
        <p:pic>
          <p:nvPicPr>
            <p:cNvPr id="11" name="Picture 10">
              <a:extLst>
                <a:ext uri="{FF2B5EF4-FFF2-40B4-BE49-F238E27FC236}">
                  <a16:creationId xmlns:a16="http://schemas.microsoft.com/office/drawing/2014/main" id="{5498AC5D-C268-482E-95A7-ADD3A4EF3C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1449" y="2184970"/>
              <a:ext cx="703887" cy="606541"/>
            </a:xfrm>
            <a:prstGeom prst="rect">
              <a:avLst/>
            </a:prstGeom>
          </p:spPr>
        </p:pic>
        <p:pic>
          <p:nvPicPr>
            <p:cNvPr id="5" name="Picture 4">
              <a:extLst>
                <a:ext uri="{FF2B5EF4-FFF2-40B4-BE49-F238E27FC236}">
                  <a16:creationId xmlns:a16="http://schemas.microsoft.com/office/drawing/2014/main" id="{EF59FAA1-471F-49AB-AE86-59ACE72B7A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711" y="2096070"/>
              <a:ext cx="7877844" cy="2148503"/>
            </a:xfrm>
            <a:prstGeom prst="rect">
              <a:avLst/>
            </a:prstGeom>
          </p:spPr>
        </p:pic>
        <p:sp>
          <p:nvSpPr>
            <p:cNvPr id="3" name="Rectangle 2">
              <a:extLst>
                <a:ext uri="{FF2B5EF4-FFF2-40B4-BE49-F238E27FC236}">
                  <a16:creationId xmlns:a16="http://schemas.microsoft.com/office/drawing/2014/main" id="{B7B33FEE-C710-4C49-BDC6-0C5DBCCB14B2}"/>
                </a:ext>
              </a:extLst>
            </p:cNvPr>
            <p:cNvSpPr/>
            <p:nvPr/>
          </p:nvSpPr>
          <p:spPr>
            <a:xfrm>
              <a:off x="3225800" y="2096070"/>
              <a:ext cx="292100" cy="125420"/>
            </a:xfrm>
            <a:prstGeom prst="rect">
              <a:avLst/>
            </a:prstGeom>
            <a:solidFill>
              <a:schemeClr val="bg1"/>
            </a:solidFill>
          </p:spPr>
          <p:txBody>
            <a:bodyPr wrap="square" rtlCol="0" anchor="ctr">
              <a:spAutoFit/>
            </a:bodyPr>
            <a:lstStyle/>
            <a:p>
              <a:pPr algn="ctr"/>
              <a:endParaRPr lang="en-US" sz="1600" u="sng" dirty="0">
                <a:solidFill>
                  <a:srgbClr val="000000"/>
                </a:solidFill>
              </a:endParaRPr>
            </a:p>
          </p:txBody>
        </p:sp>
        <p:sp>
          <p:nvSpPr>
            <p:cNvPr id="6" name="Rectangle 5">
              <a:extLst>
                <a:ext uri="{FF2B5EF4-FFF2-40B4-BE49-F238E27FC236}">
                  <a16:creationId xmlns:a16="http://schemas.microsoft.com/office/drawing/2014/main" id="{A4125B3F-53E5-43B1-9E31-AFEE6D57AB9B}"/>
                </a:ext>
              </a:extLst>
            </p:cNvPr>
            <p:cNvSpPr/>
            <p:nvPr/>
          </p:nvSpPr>
          <p:spPr>
            <a:xfrm>
              <a:off x="5880100" y="2075966"/>
              <a:ext cx="703887" cy="45719"/>
            </a:xfrm>
            <a:prstGeom prst="rect">
              <a:avLst/>
            </a:prstGeom>
          </p:spPr>
          <p:txBody>
            <a:bodyPr wrap="square" rtlCol="0" anchor="ctr">
              <a:spAutoFit/>
            </a:bodyPr>
            <a:lstStyle/>
            <a:p>
              <a:pPr algn="ctr"/>
              <a:endParaRPr lang="en-US" sz="1600" u="sng" dirty="0">
                <a:solidFill>
                  <a:srgbClr val="000000"/>
                </a:solidFill>
              </a:endParaRPr>
            </a:p>
          </p:txBody>
        </p:sp>
        <p:sp>
          <p:nvSpPr>
            <p:cNvPr id="20" name="Content Placeholder 5">
              <a:extLst>
                <a:ext uri="{FF2B5EF4-FFF2-40B4-BE49-F238E27FC236}">
                  <a16:creationId xmlns:a16="http://schemas.microsoft.com/office/drawing/2014/main" id="{AA1A7E61-7632-4C16-A28F-974949954BDA}"/>
                </a:ext>
              </a:extLst>
            </p:cNvPr>
            <p:cNvSpPr txBox="1">
              <a:spLocks/>
            </p:cNvSpPr>
            <p:nvPr/>
          </p:nvSpPr>
          <p:spPr>
            <a:xfrm>
              <a:off x="3177907" y="2075966"/>
              <a:ext cx="468627" cy="214758"/>
            </a:xfrm>
            <a:prstGeom prst="rect">
              <a:avLst/>
            </a:prstGeom>
            <a:noFill/>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r>
                <a:rPr lang="en-US" sz="660">
                  <a:latin typeface="+mj-lt"/>
                </a:rPr>
                <a:t>HL-60</a:t>
              </a:r>
              <a:endParaRPr lang="en-US" sz="660" dirty="0">
                <a:latin typeface="+mj-lt"/>
              </a:endParaRPr>
            </a:p>
          </p:txBody>
        </p:sp>
      </p:grpSp>
      <p:sp>
        <p:nvSpPr>
          <p:cNvPr id="2" name="Title 1">
            <a:extLst>
              <a:ext uri="{FF2B5EF4-FFF2-40B4-BE49-F238E27FC236}">
                <a16:creationId xmlns:a16="http://schemas.microsoft.com/office/drawing/2014/main" id="{3C8E798F-868E-4E63-AF67-16E4605D969D}"/>
              </a:ext>
            </a:extLst>
          </p:cNvPr>
          <p:cNvSpPr>
            <a:spLocks noGrp="1"/>
          </p:cNvSpPr>
          <p:nvPr>
            <p:ph type="title"/>
          </p:nvPr>
        </p:nvSpPr>
        <p:spPr/>
        <p:txBody>
          <a:bodyPr/>
          <a:lstStyle/>
          <a:p>
            <a:r>
              <a:rPr lang="en-US" dirty="0"/>
              <a:t>Total RNA-</a:t>
            </a:r>
            <a:r>
              <a:rPr lang="en-US" dirty="0" err="1"/>
              <a:t>Seq</a:t>
            </a:r>
            <a:r>
              <a:rPr lang="en-US" dirty="0"/>
              <a:t> </a:t>
            </a:r>
            <a:br>
              <a:rPr lang="en-US" dirty="0"/>
            </a:br>
            <a:r>
              <a:rPr lang="en-US" sz="2400" b="0" dirty="0"/>
              <a:t>Shows higher gene detection with increasing mapped reads</a:t>
            </a:r>
          </a:p>
        </p:txBody>
      </p:sp>
      <p:sp>
        <p:nvSpPr>
          <p:cNvPr id="4" name="TextBox 3">
            <a:extLst>
              <a:ext uri="{FF2B5EF4-FFF2-40B4-BE49-F238E27FC236}">
                <a16:creationId xmlns:a16="http://schemas.microsoft.com/office/drawing/2014/main" id="{66EB9905-B52F-4AC9-94F7-BE5BA4AFFE02}"/>
              </a:ext>
            </a:extLst>
          </p:cNvPr>
          <p:cNvSpPr txBox="1"/>
          <p:nvPr/>
        </p:nvSpPr>
        <p:spPr>
          <a:xfrm>
            <a:off x="567690" y="5114390"/>
            <a:ext cx="8008620" cy="672716"/>
          </a:xfrm>
          <a:prstGeom prst="rect">
            <a:avLst/>
          </a:prstGeom>
        </p:spPr>
        <p:txBody>
          <a:bodyPr vert="horz"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30080"/>
                </a:solidFill>
                <a:effectLst/>
                <a:uLnTx/>
                <a:uFillTx/>
                <a:latin typeface="Proxima Nova"/>
                <a:ea typeface="+mn-ea"/>
                <a:cs typeface="+mn-cs"/>
              </a:rPr>
              <a:t>Total RNA Seq demonstrates a deeper cell characterization methodology aiding full single-cell transcriptome analysis.</a:t>
            </a:r>
          </a:p>
        </p:txBody>
      </p:sp>
    </p:spTree>
    <p:custDataLst>
      <p:tags r:id="rId1"/>
    </p:custDataLst>
    <p:extLst>
      <p:ext uri="{BB962C8B-B14F-4D97-AF65-F5344CB8AC3E}">
        <p14:creationId xmlns:p14="http://schemas.microsoft.com/office/powerpoint/2010/main" val="345994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5">
            <a:extLst>
              <a:ext uri="{FF2B5EF4-FFF2-40B4-BE49-F238E27FC236}">
                <a16:creationId xmlns:a16="http://schemas.microsoft.com/office/drawing/2014/main" id="{E2A215C1-6750-4CDA-9939-ADA7EF0728AD}"/>
              </a:ext>
            </a:extLst>
          </p:cNvPr>
          <p:cNvSpPr txBox="1">
            <a:spLocks/>
          </p:cNvSpPr>
          <p:nvPr/>
        </p:nvSpPr>
        <p:spPr>
          <a:xfrm>
            <a:off x="4748613" y="1971735"/>
            <a:ext cx="723014" cy="278169"/>
          </a:xfrm>
          <a:prstGeom prst="rect">
            <a:avLst/>
          </a:prstGeom>
          <a:solidFill>
            <a:schemeClr val="bg1"/>
          </a:solidFill>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r>
              <a:rPr lang="en-US" sz="1300" b="1"/>
              <a:t>HL-60</a:t>
            </a:r>
            <a:endParaRPr lang="en-US" sz="1300" b="1" dirty="0"/>
          </a:p>
        </p:txBody>
      </p:sp>
      <p:sp>
        <p:nvSpPr>
          <p:cNvPr id="2" name="Title 1">
            <a:extLst>
              <a:ext uri="{FF2B5EF4-FFF2-40B4-BE49-F238E27FC236}">
                <a16:creationId xmlns:a16="http://schemas.microsoft.com/office/drawing/2014/main" id="{9EE1F5F8-7753-4B52-8DFC-EFB6F41A3881}"/>
              </a:ext>
            </a:extLst>
          </p:cNvPr>
          <p:cNvSpPr>
            <a:spLocks noGrp="1"/>
          </p:cNvSpPr>
          <p:nvPr>
            <p:ph type="title"/>
          </p:nvPr>
        </p:nvSpPr>
        <p:spPr/>
        <p:txBody>
          <a:bodyPr/>
          <a:lstStyle/>
          <a:p>
            <a:r>
              <a:rPr lang="en-US" dirty="0"/>
              <a:t>Total RNA-</a:t>
            </a:r>
            <a:r>
              <a:rPr lang="en-US" dirty="0" err="1"/>
              <a:t>Seq</a:t>
            </a:r>
            <a:r>
              <a:rPr lang="en-US" dirty="0"/>
              <a:t> </a:t>
            </a:r>
            <a:br>
              <a:rPr lang="en-US" dirty="0"/>
            </a:br>
            <a:r>
              <a:rPr lang="en-US" sz="2400" b="0" dirty="0"/>
              <a:t>Detects most of the same genes that SMART-</a:t>
            </a:r>
            <a:r>
              <a:rPr lang="en-US" sz="2400" b="0" dirty="0" err="1"/>
              <a:t>Seq</a:t>
            </a:r>
            <a:r>
              <a:rPr lang="en-US" sz="2400" b="0" dirty="0"/>
              <a:t> v4 detects</a:t>
            </a:r>
            <a:endParaRPr lang="en-US" sz="2800" b="0" dirty="0"/>
          </a:p>
        </p:txBody>
      </p:sp>
      <p:pic>
        <p:nvPicPr>
          <p:cNvPr id="3" name="Picture 2">
            <a:extLst>
              <a:ext uri="{FF2B5EF4-FFF2-40B4-BE49-F238E27FC236}">
                <a16:creationId xmlns:a16="http://schemas.microsoft.com/office/drawing/2014/main" id="{2CB417BE-6054-42D5-A3CB-8CE1AD82C63A}"/>
              </a:ext>
            </a:extLst>
          </p:cNvPr>
          <p:cNvPicPr>
            <a:picLocks noChangeAspect="1"/>
          </p:cNvPicPr>
          <p:nvPr/>
        </p:nvPicPr>
        <p:blipFill>
          <a:blip r:embed="rId3"/>
          <a:stretch>
            <a:fillRect/>
          </a:stretch>
        </p:blipFill>
        <p:spPr>
          <a:xfrm>
            <a:off x="1070646" y="3238355"/>
            <a:ext cx="592934" cy="600165"/>
          </a:xfrm>
          <a:prstGeom prst="rect">
            <a:avLst/>
          </a:prstGeom>
        </p:spPr>
      </p:pic>
      <p:pic>
        <p:nvPicPr>
          <p:cNvPr id="4" name="Picture 3">
            <a:extLst>
              <a:ext uri="{FF2B5EF4-FFF2-40B4-BE49-F238E27FC236}">
                <a16:creationId xmlns:a16="http://schemas.microsoft.com/office/drawing/2014/main" id="{A4CAD78F-0026-4203-AA6E-EAD655297729}"/>
              </a:ext>
            </a:extLst>
          </p:cNvPr>
          <p:cNvPicPr>
            <a:picLocks noChangeAspect="1"/>
          </p:cNvPicPr>
          <p:nvPr/>
        </p:nvPicPr>
        <p:blipFill>
          <a:blip r:embed="rId4"/>
          <a:stretch>
            <a:fillRect/>
          </a:stretch>
        </p:blipFill>
        <p:spPr>
          <a:xfrm>
            <a:off x="352248" y="3261315"/>
            <a:ext cx="510731" cy="510731"/>
          </a:xfrm>
          <a:prstGeom prst="rect">
            <a:avLst/>
          </a:prstGeom>
        </p:spPr>
      </p:pic>
      <p:pic>
        <p:nvPicPr>
          <p:cNvPr id="8" name="Picture 7">
            <a:extLst>
              <a:ext uri="{FF2B5EF4-FFF2-40B4-BE49-F238E27FC236}">
                <a16:creationId xmlns:a16="http://schemas.microsoft.com/office/drawing/2014/main" id="{835C5781-7344-48E8-BAAF-1EF827CC93DD}"/>
              </a:ext>
            </a:extLst>
          </p:cNvPr>
          <p:cNvPicPr>
            <a:picLocks noChangeAspect="1"/>
          </p:cNvPicPr>
          <p:nvPr/>
        </p:nvPicPr>
        <p:blipFill>
          <a:blip r:embed="rId5"/>
          <a:stretch>
            <a:fillRect/>
          </a:stretch>
        </p:blipFill>
        <p:spPr>
          <a:xfrm>
            <a:off x="352248" y="5398797"/>
            <a:ext cx="528388" cy="490191"/>
          </a:xfrm>
          <a:prstGeom prst="rect">
            <a:avLst/>
          </a:prstGeom>
        </p:spPr>
      </p:pic>
      <p:sp>
        <p:nvSpPr>
          <p:cNvPr id="48" name="Rectangle 47">
            <a:extLst>
              <a:ext uri="{FF2B5EF4-FFF2-40B4-BE49-F238E27FC236}">
                <a16:creationId xmlns:a16="http://schemas.microsoft.com/office/drawing/2014/main" id="{6881B182-A62D-49F6-90E1-00CE546753D0}"/>
              </a:ext>
            </a:extLst>
          </p:cNvPr>
          <p:cNvSpPr/>
          <p:nvPr/>
        </p:nvSpPr>
        <p:spPr>
          <a:xfrm>
            <a:off x="2359438" y="1942127"/>
            <a:ext cx="1023724"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Proxima Nova"/>
                <a:ea typeface="+mn-ea"/>
                <a:cs typeface="+mn-cs"/>
              </a:rPr>
              <a:t>K562</a:t>
            </a:r>
          </a:p>
        </p:txBody>
      </p:sp>
      <p:sp>
        <p:nvSpPr>
          <p:cNvPr id="50" name="Rectangle 49">
            <a:extLst>
              <a:ext uri="{FF2B5EF4-FFF2-40B4-BE49-F238E27FC236}">
                <a16:creationId xmlns:a16="http://schemas.microsoft.com/office/drawing/2014/main" id="{538CF4AB-5538-4523-ACA0-B2AC922935BD}"/>
              </a:ext>
            </a:extLst>
          </p:cNvPr>
          <p:cNvSpPr/>
          <p:nvPr/>
        </p:nvSpPr>
        <p:spPr>
          <a:xfrm>
            <a:off x="6723156" y="1942127"/>
            <a:ext cx="175916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Proxima Nova"/>
                <a:ea typeface="+mn-ea"/>
                <a:cs typeface="+mn-cs"/>
              </a:rPr>
              <a:t>Activated T cells</a:t>
            </a:r>
            <a:endParaRPr kumimoji="0" lang="en-US" sz="1400" b="1" i="0" u="none" strike="noStrike" kern="1200" cap="none" spc="0" normalizeH="0" baseline="0" noProof="0" dirty="0">
              <a:ln>
                <a:noFill/>
              </a:ln>
              <a:solidFill>
                <a:srgbClr val="FF0000"/>
              </a:solidFill>
              <a:effectLst/>
              <a:uLnTx/>
              <a:uFillTx/>
              <a:latin typeface="Proxima Nova"/>
              <a:ea typeface="+mn-ea"/>
              <a:cs typeface="+mn-cs"/>
            </a:endParaRPr>
          </a:p>
        </p:txBody>
      </p:sp>
      <p:sp>
        <p:nvSpPr>
          <p:cNvPr id="9" name="Rectangle 8">
            <a:extLst>
              <a:ext uri="{FF2B5EF4-FFF2-40B4-BE49-F238E27FC236}">
                <a16:creationId xmlns:a16="http://schemas.microsoft.com/office/drawing/2014/main" id="{7A3C6D81-81B2-4858-8640-21071CA10DBD}"/>
              </a:ext>
            </a:extLst>
          </p:cNvPr>
          <p:cNvSpPr/>
          <p:nvPr/>
        </p:nvSpPr>
        <p:spPr>
          <a:xfrm>
            <a:off x="374229" y="2638191"/>
            <a:ext cx="1251282" cy="600164"/>
          </a:xfrm>
          <a:prstGeom prst="rect">
            <a:avLst/>
          </a:prstGeom>
        </p:spPr>
        <p:txBody>
          <a:bodyPr wrap="square">
            <a:spAutoFit/>
          </a:bodyPr>
          <a:lstStyle/>
          <a:p>
            <a:pPr algn="ctr"/>
            <a:r>
              <a:rPr lang="en-US" sz="1100" dirty="0"/>
              <a:t>Genes expressed in &gt;10% of samples</a:t>
            </a:r>
          </a:p>
        </p:txBody>
      </p:sp>
      <p:sp>
        <p:nvSpPr>
          <p:cNvPr id="53" name="Rectangle 52">
            <a:extLst>
              <a:ext uri="{FF2B5EF4-FFF2-40B4-BE49-F238E27FC236}">
                <a16:creationId xmlns:a16="http://schemas.microsoft.com/office/drawing/2014/main" id="{2EFCF455-D393-4321-9959-6DB6F14ED3D8}"/>
              </a:ext>
            </a:extLst>
          </p:cNvPr>
          <p:cNvSpPr/>
          <p:nvPr/>
        </p:nvSpPr>
        <p:spPr>
          <a:xfrm>
            <a:off x="355816" y="4798633"/>
            <a:ext cx="1251282" cy="600164"/>
          </a:xfrm>
          <a:prstGeom prst="rect">
            <a:avLst/>
          </a:prstGeom>
        </p:spPr>
        <p:txBody>
          <a:bodyPr wrap="square">
            <a:spAutoFit/>
          </a:bodyPr>
          <a:lstStyle/>
          <a:p>
            <a:pPr algn="ctr"/>
            <a:r>
              <a:rPr lang="en-US" sz="1100" dirty="0"/>
              <a:t>Genes expressed in &gt;50% of samples</a:t>
            </a:r>
          </a:p>
        </p:txBody>
      </p:sp>
      <p:pic>
        <p:nvPicPr>
          <p:cNvPr id="54" name="Picture 53">
            <a:extLst>
              <a:ext uri="{FF2B5EF4-FFF2-40B4-BE49-F238E27FC236}">
                <a16:creationId xmlns:a16="http://schemas.microsoft.com/office/drawing/2014/main" id="{8632E037-375B-4480-80DC-9F29D8E31D7D}"/>
              </a:ext>
            </a:extLst>
          </p:cNvPr>
          <p:cNvPicPr>
            <a:picLocks noChangeAspect="1"/>
          </p:cNvPicPr>
          <p:nvPr/>
        </p:nvPicPr>
        <p:blipFill>
          <a:blip r:embed="rId6"/>
          <a:stretch>
            <a:fillRect/>
          </a:stretch>
        </p:blipFill>
        <p:spPr>
          <a:xfrm>
            <a:off x="1042223" y="5398797"/>
            <a:ext cx="528388" cy="533518"/>
          </a:xfrm>
          <a:prstGeom prst="rect">
            <a:avLst/>
          </a:prstGeom>
        </p:spPr>
      </p:pic>
      <p:pic>
        <p:nvPicPr>
          <p:cNvPr id="6" name="Picture 5">
            <a:extLst>
              <a:ext uri="{FF2B5EF4-FFF2-40B4-BE49-F238E27FC236}">
                <a16:creationId xmlns:a16="http://schemas.microsoft.com/office/drawing/2014/main" id="{84EBDDF0-D551-4822-8B73-ABCD2898BAB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44247" y="2315028"/>
            <a:ext cx="7150100" cy="4085772"/>
          </a:xfrm>
          <a:prstGeom prst="rect">
            <a:avLst/>
          </a:prstGeom>
        </p:spPr>
      </p:pic>
      <p:sp>
        <p:nvSpPr>
          <p:cNvPr id="55" name="Rectangle 54">
            <a:extLst>
              <a:ext uri="{FF2B5EF4-FFF2-40B4-BE49-F238E27FC236}">
                <a16:creationId xmlns:a16="http://schemas.microsoft.com/office/drawing/2014/main" id="{20B48873-155B-41F1-96D0-F09E7677F49E}"/>
              </a:ext>
            </a:extLst>
          </p:cNvPr>
          <p:cNvSpPr/>
          <p:nvPr/>
        </p:nvSpPr>
        <p:spPr>
          <a:xfrm>
            <a:off x="413242" y="4360539"/>
            <a:ext cx="8566571" cy="2692522"/>
          </a:xfrm>
          <a:prstGeom prst="rect">
            <a:avLst/>
          </a:prstGeom>
          <a:solidFill>
            <a:schemeClr val="bg1"/>
          </a:solidFill>
        </p:spPr>
        <p:txBody>
          <a:bodyPr wrap="square" rtlCol="0" anchor="ctr">
            <a:spAutoFit/>
          </a:bodyPr>
          <a:lstStyle/>
          <a:p>
            <a:pPr algn="ctr"/>
            <a:endParaRPr lang="en-US" sz="1600" u="sng" dirty="0">
              <a:solidFill>
                <a:srgbClr val="000000"/>
              </a:solidFill>
            </a:endParaRPr>
          </a:p>
        </p:txBody>
      </p:sp>
      <p:sp>
        <p:nvSpPr>
          <p:cNvPr id="15" name="Content Placeholder 5">
            <a:extLst>
              <a:ext uri="{FF2B5EF4-FFF2-40B4-BE49-F238E27FC236}">
                <a16:creationId xmlns:a16="http://schemas.microsoft.com/office/drawing/2014/main" id="{FBE67200-9C0E-4AA7-848F-46BCA794E0E3}"/>
              </a:ext>
            </a:extLst>
          </p:cNvPr>
          <p:cNvSpPr txBox="1">
            <a:spLocks/>
          </p:cNvSpPr>
          <p:nvPr/>
        </p:nvSpPr>
        <p:spPr>
          <a:xfrm>
            <a:off x="333208" y="3958051"/>
            <a:ext cx="2160216" cy="278169"/>
          </a:xfrm>
          <a:prstGeom prst="rect">
            <a:avLst/>
          </a:prstGeom>
          <a:noFill/>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r>
              <a:rPr lang="en-US" sz="1100" b="1" dirty="0"/>
              <a:t>SSv4: SMART-Seq v4 </a:t>
            </a:r>
          </a:p>
          <a:p>
            <a:pPr>
              <a:spcBef>
                <a:spcPts val="0"/>
              </a:spcBef>
            </a:pPr>
            <a:r>
              <a:rPr lang="en-US" sz="1100" b="1" dirty="0"/>
              <a:t>TRv1: Total RNA Seq </a:t>
            </a:r>
          </a:p>
        </p:txBody>
      </p:sp>
    </p:spTree>
    <p:custDataLst>
      <p:tags r:id="rId1"/>
    </p:custDataLst>
    <p:extLst>
      <p:ext uri="{BB962C8B-B14F-4D97-AF65-F5344CB8AC3E}">
        <p14:creationId xmlns:p14="http://schemas.microsoft.com/office/powerpoint/2010/main" val="17587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1F5F8-7753-4B52-8DFC-EFB6F41A3881}"/>
              </a:ext>
            </a:extLst>
          </p:cNvPr>
          <p:cNvSpPr>
            <a:spLocks noGrp="1"/>
          </p:cNvSpPr>
          <p:nvPr>
            <p:ph type="title"/>
          </p:nvPr>
        </p:nvSpPr>
        <p:spPr/>
        <p:txBody>
          <a:bodyPr/>
          <a:lstStyle/>
          <a:p>
            <a:r>
              <a:rPr lang="en-US"/>
              <a:t>Method comparison in detection of coding and noncoding genes</a:t>
            </a:r>
            <a:endParaRPr lang="en-US" dirty="0"/>
          </a:p>
        </p:txBody>
      </p:sp>
      <p:pic>
        <p:nvPicPr>
          <p:cNvPr id="3" name="Picture 2">
            <a:extLst>
              <a:ext uri="{FF2B5EF4-FFF2-40B4-BE49-F238E27FC236}">
                <a16:creationId xmlns:a16="http://schemas.microsoft.com/office/drawing/2014/main" id="{4BAA7404-1568-45D4-9941-D657BF82AD34}"/>
              </a:ext>
            </a:extLst>
          </p:cNvPr>
          <p:cNvPicPr>
            <a:picLocks noChangeAspect="1"/>
          </p:cNvPicPr>
          <p:nvPr/>
        </p:nvPicPr>
        <p:blipFill rotWithShape="1">
          <a:blip r:embed="rId3"/>
          <a:srcRect t="32947" b="1275"/>
          <a:stretch/>
        </p:blipFill>
        <p:spPr>
          <a:xfrm>
            <a:off x="2591377" y="4675277"/>
            <a:ext cx="1583946" cy="1931749"/>
          </a:xfrm>
          <a:prstGeom prst="rect">
            <a:avLst/>
          </a:prstGeom>
        </p:spPr>
      </p:pic>
      <p:pic>
        <p:nvPicPr>
          <p:cNvPr id="12" name="Picture 11">
            <a:extLst>
              <a:ext uri="{FF2B5EF4-FFF2-40B4-BE49-F238E27FC236}">
                <a16:creationId xmlns:a16="http://schemas.microsoft.com/office/drawing/2014/main" id="{7DCBEBE6-84ED-4A9F-9BF7-8B8A6FB8D7AB}"/>
              </a:ext>
            </a:extLst>
          </p:cNvPr>
          <p:cNvPicPr>
            <a:picLocks noChangeAspect="1"/>
          </p:cNvPicPr>
          <p:nvPr/>
        </p:nvPicPr>
        <p:blipFill rotWithShape="1">
          <a:blip r:embed="rId4"/>
          <a:srcRect t="32423" b="1302"/>
          <a:stretch/>
        </p:blipFill>
        <p:spPr>
          <a:xfrm>
            <a:off x="2471516" y="2101672"/>
            <a:ext cx="1703808" cy="2114956"/>
          </a:xfrm>
          <a:prstGeom prst="rect">
            <a:avLst/>
          </a:prstGeom>
        </p:spPr>
      </p:pic>
      <p:pic>
        <p:nvPicPr>
          <p:cNvPr id="13" name="Picture 12">
            <a:extLst>
              <a:ext uri="{FF2B5EF4-FFF2-40B4-BE49-F238E27FC236}">
                <a16:creationId xmlns:a16="http://schemas.microsoft.com/office/drawing/2014/main" id="{55E7DEEF-FCAC-4E87-BA20-126FBCDD6DEE}"/>
              </a:ext>
            </a:extLst>
          </p:cNvPr>
          <p:cNvPicPr>
            <a:picLocks noChangeAspect="1"/>
          </p:cNvPicPr>
          <p:nvPr/>
        </p:nvPicPr>
        <p:blipFill rotWithShape="1">
          <a:blip r:embed="rId5"/>
          <a:srcRect t="32726" b="1476"/>
          <a:stretch/>
        </p:blipFill>
        <p:spPr>
          <a:xfrm>
            <a:off x="4730062" y="2101672"/>
            <a:ext cx="1703808" cy="2204331"/>
          </a:xfrm>
          <a:prstGeom prst="rect">
            <a:avLst/>
          </a:prstGeom>
        </p:spPr>
      </p:pic>
      <p:pic>
        <p:nvPicPr>
          <p:cNvPr id="14" name="Picture 13">
            <a:extLst>
              <a:ext uri="{FF2B5EF4-FFF2-40B4-BE49-F238E27FC236}">
                <a16:creationId xmlns:a16="http://schemas.microsoft.com/office/drawing/2014/main" id="{C8AE7D9E-CF6F-4057-A703-77331E3112B2}"/>
              </a:ext>
            </a:extLst>
          </p:cNvPr>
          <p:cNvPicPr>
            <a:picLocks noChangeAspect="1"/>
          </p:cNvPicPr>
          <p:nvPr/>
        </p:nvPicPr>
        <p:blipFill rotWithShape="1">
          <a:blip r:embed="rId6"/>
          <a:srcRect t="32465" b="1284"/>
          <a:stretch/>
        </p:blipFill>
        <p:spPr>
          <a:xfrm>
            <a:off x="4730062" y="4675276"/>
            <a:ext cx="1551609" cy="1931749"/>
          </a:xfrm>
          <a:prstGeom prst="rect">
            <a:avLst/>
          </a:prstGeom>
        </p:spPr>
      </p:pic>
      <p:sp>
        <p:nvSpPr>
          <p:cNvPr id="15" name="Rectangle 14">
            <a:extLst>
              <a:ext uri="{FF2B5EF4-FFF2-40B4-BE49-F238E27FC236}">
                <a16:creationId xmlns:a16="http://schemas.microsoft.com/office/drawing/2014/main" id="{C12F53D5-5B83-479A-86D9-6528145F1DC7}"/>
              </a:ext>
            </a:extLst>
          </p:cNvPr>
          <p:cNvSpPr/>
          <p:nvPr/>
        </p:nvSpPr>
        <p:spPr>
          <a:xfrm>
            <a:off x="2790873" y="1630947"/>
            <a:ext cx="998304" cy="3001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Proxima Nova"/>
                <a:ea typeface="+mn-ea"/>
                <a:cs typeface="+mn-cs"/>
              </a:rPr>
              <a:t>K562</a:t>
            </a:r>
          </a:p>
        </p:txBody>
      </p:sp>
      <p:sp>
        <p:nvSpPr>
          <p:cNvPr id="16" name="Rectangle 15">
            <a:extLst>
              <a:ext uri="{FF2B5EF4-FFF2-40B4-BE49-F238E27FC236}">
                <a16:creationId xmlns:a16="http://schemas.microsoft.com/office/drawing/2014/main" id="{37695E90-B4C1-4CCE-9702-1D507297F89D}"/>
              </a:ext>
            </a:extLst>
          </p:cNvPr>
          <p:cNvSpPr/>
          <p:nvPr/>
        </p:nvSpPr>
        <p:spPr>
          <a:xfrm>
            <a:off x="5082813" y="1630947"/>
            <a:ext cx="998304" cy="3001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Proxima Nova"/>
                <a:ea typeface="+mn-ea"/>
                <a:cs typeface="+mn-cs"/>
              </a:rPr>
              <a:t>HL-60</a:t>
            </a:r>
            <a:endParaRPr kumimoji="0" lang="en-US" sz="1400" b="1" i="0" u="none" strike="noStrike" kern="1200" cap="none" spc="0" normalizeH="0" baseline="0" noProof="0" dirty="0">
              <a:ln>
                <a:noFill/>
              </a:ln>
              <a:solidFill>
                <a:prstClr val="black"/>
              </a:solidFill>
              <a:effectLst/>
              <a:uLnTx/>
              <a:uFillTx/>
              <a:latin typeface="Proxima Nova"/>
              <a:ea typeface="+mn-ea"/>
              <a:cs typeface="+mn-cs"/>
            </a:endParaRPr>
          </a:p>
        </p:txBody>
      </p:sp>
      <p:sp>
        <p:nvSpPr>
          <p:cNvPr id="17" name="Rectangle 16">
            <a:extLst>
              <a:ext uri="{FF2B5EF4-FFF2-40B4-BE49-F238E27FC236}">
                <a16:creationId xmlns:a16="http://schemas.microsoft.com/office/drawing/2014/main" id="{3D304FA3-8ADF-4FE4-9325-D023D16DA37E}"/>
              </a:ext>
            </a:extLst>
          </p:cNvPr>
          <p:cNvSpPr/>
          <p:nvPr/>
        </p:nvSpPr>
        <p:spPr>
          <a:xfrm>
            <a:off x="7046237" y="1630947"/>
            <a:ext cx="1715486" cy="3001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Proxima Nova"/>
                <a:ea typeface="+mn-ea"/>
                <a:cs typeface="+mn-cs"/>
              </a:rPr>
              <a:t>Activated T cells</a:t>
            </a:r>
            <a:endParaRPr kumimoji="0" lang="en-US" sz="1400" b="1" i="0" u="none" strike="noStrike" kern="1200" cap="none" spc="0" normalizeH="0" baseline="0" noProof="0" dirty="0">
              <a:ln>
                <a:noFill/>
              </a:ln>
              <a:solidFill>
                <a:srgbClr val="FF0000"/>
              </a:solidFill>
              <a:effectLst/>
              <a:uLnTx/>
              <a:uFillTx/>
              <a:latin typeface="Proxima Nova"/>
              <a:ea typeface="+mn-ea"/>
              <a:cs typeface="+mn-cs"/>
            </a:endParaRPr>
          </a:p>
        </p:txBody>
      </p:sp>
      <p:pic>
        <p:nvPicPr>
          <p:cNvPr id="18" name="Picture 17">
            <a:extLst>
              <a:ext uri="{FF2B5EF4-FFF2-40B4-BE49-F238E27FC236}">
                <a16:creationId xmlns:a16="http://schemas.microsoft.com/office/drawing/2014/main" id="{2958ACB4-6A41-4841-9BD8-C2B4AFBC581D}"/>
              </a:ext>
            </a:extLst>
          </p:cNvPr>
          <p:cNvPicPr>
            <a:picLocks noChangeAspect="1"/>
          </p:cNvPicPr>
          <p:nvPr/>
        </p:nvPicPr>
        <p:blipFill rotWithShape="1">
          <a:blip r:embed="rId7"/>
          <a:srcRect t="32780" b="697"/>
          <a:stretch/>
        </p:blipFill>
        <p:spPr>
          <a:xfrm>
            <a:off x="6978134" y="1980333"/>
            <a:ext cx="1768245" cy="2325671"/>
          </a:xfrm>
          <a:prstGeom prst="rect">
            <a:avLst/>
          </a:prstGeom>
        </p:spPr>
      </p:pic>
      <p:pic>
        <p:nvPicPr>
          <p:cNvPr id="19" name="Picture 18">
            <a:extLst>
              <a:ext uri="{FF2B5EF4-FFF2-40B4-BE49-F238E27FC236}">
                <a16:creationId xmlns:a16="http://schemas.microsoft.com/office/drawing/2014/main" id="{9FDDAD02-73A7-4798-A75B-9BF4AD5ECADA}"/>
              </a:ext>
            </a:extLst>
          </p:cNvPr>
          <p:cNvPicPr>
            <a:picLocks noChangeAspect="1"/>
          </p:cNvPicPr>
          <p:nvPr/>
        </p:nvPicPr>
        <p:blipFill rotWithShape="1">
          <a:blip r:embed="rId8"/>
          <a:srcRect t="33123" b="916"/>
          <a:stretch/>
        </p:blipFill>
        <p:spPr>
          <a:xfrm>
            <a:off x="7124547" y="4695812"/>
            <a:ext cx="1410248" cy="1931749"/>
          </a:xfrm>
          <a:prstGeom prst="rect">
            <a:avLst/>
          </a:prstGeom>
        </p:spPr>
      </p:pic>
      <p:sp>
        <p:nvSpPr>
          <p:cNvPr id="20" name="Rectangle 19">
            <a:extLst>
              <a:ext uri="{FF2B5EF4-FFF2-40B4-BE49-F238E27FC236}">
                <a16:creationId xmlns:a16="http://schemas.microsoft.com/office/drawing/2014/main" id="{1AEBCF3A-38E1-4853-8187-038852D5F720}"/>
              </a:ext>
            </a:extLst>
          </p:cNvPr>
          <p:cNvSpPr/>
          <p:nvPr/>
        </p:nvSpPr>
        <p:spPr>
          <a:xfrm>
            <a:off x="452867" y="2735422"/>
            <a:ext cx="1220212" cy="585262"/>
          </a:xfrm>
          <a:prstGeom prst="rect">
            <a:avLst/>
          </a:prstGeom>
        </p:spPr>
        <p:txBody>
          <a:bodyPr wrap="square">
            <a:spAutoFit/>
          </a:bodyPr>
          <a:lstStyle/>
          <a:p>
            <a:pPr algn="ctr"/>
            <a:r>
              <a:rPr lang="en-US" sz="1100" dirty="0"/>
              <a:t>Genes expressed in &gt;10% of samples</a:t>
            </a:r>
          </a:p>
        </p:txBody>
      </p:sp>
      <p:sp>
        <p:nvSpPr>
          <p:cNvPr id="21" name="Rectangle 20">
            <a:extLst>
              <a:ext uri="{FF2B5EF4-FFF2-40B4-BE49-F238E27FC236}">
                <a16:creationId xmlns:a16="http://schemas.microsoft.com/office/drawing/2014/main" id="{56910ECA-AF01-4C20-87AC-98C94950C73A}"/>
              </a:ext>
            </a:extLst>
          </p:cNvPr>
          <p:cNvSpPr/>
          <p:nvPr/>
        </p:nvSpPr>
        <p:spPr>
          <a:xfrm>
            <a:off x="466726" y="5241518"/>
            <a:ext cx="1220212" cy="585262"/>
          </a:xfrm>
          <a:prstGeom prst="rect">
            <a:avLst/>
          </a:prstGeom>
        </p:spPr>
        <p:txBody>
          <a:bodyPr wrap="square">
            <a:spAutoFit/>
          </a:bodyPr>
          <a:lstStyle/>
          <a:p>
            <a:pPr algn="ctr"/>
            <a:r>
              <a:rPr lang="en-US" sz="1100" dirty="0"/>
              <a:t>Genes expressed in &gt;50% of samples</a:t>
            </a:r>
          </a:p>
        </p:txBody>
      </p:sp>
      <p:sp>
        <p:nvSpPr>
          <p:cNvPr id="23" name="Rectangle 22">
            <a:extLst>
              <a:ext uri="{FF2B5EF4-FFF2-40B4-BE49-F238E27FC236}">
                <a16:creationId xmlns:a16="http://schemas.microsoft.com/office/drawing/2014/main" id="{9BFD6713-5D22-48CA-96F0-4D79880ACAC0}"/>
              </a:ext>
            </a:extLst>
          </p:cNvPr>
          <p:cNvSpPr/>
          <p:nvPr/>
        </p:nvSpPr>
        <p:spPr>
          <a:xfrm rot="16200000">
            <a:off x="1390365" y="2527157"/>
            <a:ext cx="1220212" cy="255114"/>
          </a:xfrm>
          <a:prstGeom prst="rect">
            <a:avLst/>
          </a:prstGeom>
        </p:spPr>
        <p:txBody>
          <a:bodyPr wrap="square">
            <a:spAutoFit/>
          </a:bodyPr>
          <a:lstStyle/>
          <a:p>
            <a:pPr algn="ctr"/>
            <a:r>
              <a:rPr lang="en-US" sz="1100" b="1" dirty="0"/>
              <a:t>Coding</a:t>
            </a:r>
          </a:p>
        </p:txBody>
      </p:sp>
      <p:sp>
        <p:nvSpPr>
          <p:cNvPr id="25" name="Rectangle 24">
            <a:extLst>
              <a:ext uri="{FF2B5EF4-FFF2-40B4-BE49-F238E27FC236}">
                <a16:creationId xmlns:a16="http://schemas.microsoft.com/office/drawing/2014/main" id="{55E35AA4-276D-43F4-82A8-BF129F464042}"/>
              </a:ext>
            </a:extLst>
          </p:cNvPr>
          <p:cNvSpPr/>
          <p:nvPr/>
        </p:nvSpPr>
        <p:spPr>
          <a:xfrm rot="16200000">
            <a:off x="1390365" y="3568340"/>
            <a:ext cx="1220212" cy="255114"/>
          </a:xfrm>
          <a:prstGeom prst="rect">
            <a:avLst/>
          </a:prstGeom>
        </p:spPr>
        <p:txBody>
          <a:bodyPr wrap="square">
            <a:spAutoFit/>
          </a:bodyPr>
          <a:lstStyle/>
          <a:p>
            <a:pPr algn="ctr"/>
            <a:r>
              <a:rPr lang="en-US" sz="1100" b="1" dirty="0"/>
              <a:t>Noncoding</a:t>
            </a:r>
          </a:p>
        </p:txBody>
      </p:sp>
      <p:sp>
        <p:nvSpPr>
          <p:cNvPr id="28" name="Rectangle 27">
            <a:extLst>
              <a:ext uri="{FF2B5EF4-FFF2-40B4-BE49-F238E27FC236}">
                <a16:creationId xmlns:a16="http://schemas.microsoft.com/office/drawing/2014/main" id="{57145AF8-2398-41BB-A46D-80874E202784}"/>
              </a:ext>
            </a:extLst>
          </p:cNvPr>
          <p:cNvSpPr/>
          <p:nvPr/>
        </p:nvSpPr>
        <p:spPr>
          <a:xfrm rot="16200000">
            <a:off x="1390365" y="4952154"/>
            <a:ext cx="1220212" cy="255114"/>
          </a:xfrm>
          <a:prstGeom prst="rect">
            <a:avLst/>
          </a:prstGeom>
        </p:spPr>
        <p:txBody>
          <a:bodyPr wrap="square">
            <a:spAutoFit/>
          </a:bodyPr>
          <a:lstStyle/>
          <a:p>
            <a:pPr algn="ctr"/>
            <a:r>
              <a:rPr lang="en-US" sz="1100" b="1" dirty="0"/>
              <a:t>Coding</a:t>
            </a:r>
          </a:p>
        </p:txBody>
      </p:sp>
      <p:sp>
        <p:nvSpPr>
          <p:cNvPr id="29" name="Rectangle 28">
            <a:extLst>
              <a:ext uri="{FF2B5EF4-FFF2-40B4-BE49-F238E27FC236}">
                <a16:creationId xmlns:a16="http://schemas.microsoft.com/office/drawing/2014/main" id="{0085475E-4E8D-43DA-9D15-C8AF9B5E8022}"/>
              </a:ext>
            </a:extLst>
          </p:cNvPr>
          <p:cNvSpPr/>
          <p:nvPr/>
        </p:nvSpPr>
        <p:spPr>
          <a:xfrm rot="16200000">
            <a:off x="1390365" y="5993337"/>
            <a:ext cx="1220212" cy="255114"/>
          </a:xfrm>
          <a:prstGeom prst="rect">
            <a:avLst/>
          </a:prstGeom>
        </p:spPr>
        <p:txBody>
          <a:bodyPr wrap="square">
            <a:spAutoFit/>
          </a:bodyPr>
          <a:lstStyle/>
          <a:p>
            <a:pPr algn="ctr"/>
            <a:r>
              <a:rPr lang="en-US" sz="1100" b="1" dirty="0"/>
              <a:t>Noncoding</a:t>
            </a:r>
          </a:p>
        </p:txBody>
      </p:sp>
      <p:cxnSp>
        <p:nvCxnSpPr>
          <p:cNvPr id="7" name="Straight Connector 6">
            <a:extLst>
              <a:ext uri="{FF2B5EF4-FFF2-40B4-BE49-F238E27FC236}">
                <a16:creationId xmlns:a16="http://schemas.microsoft.com/office/drawing/2014/main" id="{87A5057A-E547-42BD-B3B8-C087B164E191}"/>
              </a:ext>
            </a:extLst>
          </p:cNvPr>
          <p:cNvCxnSpPr>
            <a:cxnSpLocks/>
          </p:cNvCxnSpPr>
          <p:nvPr/>
        </p:nvCxnSpPr>
        <p:spPr>
          <a:xfrm>
            <a:off x="452867" y="4469605"/>
            <a:ext cx="829351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Content Placeholder 5">
            <a:extLst>
              <a:ext uri="{FF2B5EF4-FFF2-40B4-BE49-F238E27FC236}">
                <a16:creationId xmlns:a16="http://schemas.microsoft.com/office/drawing/2014/main" id="{821EF111-B11C-44A6-B554-B917DF018834}"/>
              </a:ext>
            </a:extLst>
          </p:cNvPr>
          <p:cNvSpPr txBox="1">
            <a:spLocks/>
          </p:cNvSpPr>
          <p:nvPr/>
        </p:nvSpPr>
        <p:spPr>
          <a:xfrm>
            <a:off x="449608" y="3701808"/>
            <a:ext cx="2106577" cy="271262"/>
          </a:xfrm>
          <a:prstGeom prst="rect">
            <a:avLst/>
          </a:prstGeom>
          <a:noFill/>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0"/>
              </a:spcBef>
            </a:pPr>
            <a:r>
              <a:rPr lang="en-US" sz="1000" b="1" dirty="0"/>
              <a:t>SSv4: SMART-Seq v4 </a:t>
            </a:r>
          </a:p>
          <a:p>
            <a:pPr>
              <a:spcBef>
                <a:spcPts val="0"/>
              </a:spcBef>
            </a:pPr>
            <a:r>
              <a:rPr lang="en-US" sz="1000" b="1" dirty="0"/>
              <a:t>TRv1: Total RNA Seq </a:t>
            </a:r>
          </a:p>
        </p:txBody>
      </p:sp>
    </p:spTree>
    <p:custDataLst>
      <p:tags r:id="rId1"/>
    </p:custDataLst>
    <p:extLst>
      <p:ext uri="{BB962C8B-B14F-4D97-AF65-F5344CB8AC3E}">
        <p14:creationId xmlns:p14="http://schemas.microsoft.com/office/powerpoint/2010/main" val="1893702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97481-CD12-4DDA-8EC7-129C5C522419}"/>
              </a:ext>
            </a:extLst>
          </p:cNvPr>
          <p:cNvSpPr>
            <a:spLocks noGrp="1"/>
          </p:cNvSpPr>
          <p:nvPr>
            <p:ph type="title"/>
          </p:nvPr>
        </p:nvSpPr>
        <p:spPr/>
        <p:txBody>
          <a:bodyPr/>
          <a:lstStyle/>
          <a:p>
            <a:r>
              <a:rPr lang="en-US" dirty="0"/>
              <a:t>Total RNA-</a:t>
            </a:r>
            <a:r>
              <a:rPr lang="en-US" dirty="0" err="1"/>
              <a:t>Seq</a:t>
            </a:r>
            <a:r>
              <a:rPr lang="en-US" dirty="0"/>
              <a:t> </a:t>
            </a:r>
            <a:br>
              <a:rPr lang="en-US" dirty="0"/>
            </a:br>
            <a:r>
              <a:rPr lang="en-US" sz="2400" b="0" dirty="0"/>
              <a:t>Shows gene expression similar to or more consistent than SSv4</a:t>
            </a:r>
            <a:br>
              <a:rPr lang="en-US" sz="2400" b="0" dirty="0"/>
            </a:br>
            <a:endParaRPr lang="en-US" b="0" dirty="0"/>
          </a:p>
        </p:txBody>
      </p:sp>
      <p:grpSp>
        <p:nvGrpSpPr>
          <p:cNvPr id="3" name="Group 2">
            <a:extLst>
              <a:ext uri="{FF2B5EF4-FFF2-40B4-BE49-F238E27FC236}">
                <a16:creationId xmlns:a16="http://schemas.microsoft.com/office/drawing/2014/main" id="{F029CB19-D38A-4A96-AC9C-634319A554E7}"/>
              </a:ext>
            </a:extLst>
          </p:cNvPr>
          <p:cNvGrpSpPr/>
          <p:nvPr/>
        </p:nvGrpSpPr>
        <p:grpSpPr>
          <a:xfrm>
            <a:off x="571500" y="2255828"/>
            <a:ext cx="8229600" cy="2607729"/>
            <a:chOff x="163764" y="2210108"/>
            <a:chExt cx="8816472" cy="2793692"/>
          </a:xfrm>
        </p:grpSpPr>
        <p:pic>
          <p:nvPicPr>
            <p:cNvPr id="8" name="Picture 7">
              <a:extLst>
                <a:ext uri="{FF2B5EF4-FFF2-40B4-BE49-F238E27FC236}">
                  <a16:creationId xmlns:a16="http://schemas.microsoft.com/office/drawing/2014/main" id="{8559E445-678E-4532-8926-4E6D219D95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764" y="2444750"/>
              <a:ext cx="8188958" cy="2559050"/>
            </a:xfrm>
            <a:prstGeom prst="rect">
              <a:avLst/>
            </a:prstGeom>
          </p:spPr>
        </p:pic>
        <p:pic>
          <p:nvPicPr>
            <p:cNvPr id="9" name="Picture 8">
              <a:extLst>
                <a:ext uri="{FF2B5EF4-FFF2-40B4-BE49-F238E27FC236}">
                  <a16:creationId xmlns:a16="http://schemas.microsoft.com/office/drawing/2014/main" id="{19A8F018-4BFD-4F59-B996-8D678949A1DF}"/>
                </a:ext>
              </a:extLst>
            </p:cNvPr>
            <p:cNvPicPr>
              <a:picLocks noChangeAspect="1"/>
            </p:cNvPicPr>
            <p:nvPr/>
          </p:nvPicPr>
          <p:blipFill>
            <a:blip r:embed="rId5"/>
            <a:stretch>
              <a:fillRect/>
            </a:stretch>
          </p:blipFill>
          <p:spPr>
            <a:xfrm>
              <a:off x="8320307" y="2863850"/>
              <a:ext cx="659929" cy="387350"/>
            </a:xfrm>
            <a:prstGeom prst="rect">
              <a:avLst/>
            </a:prstGeom>
          </p:spPr>
        </p:pic>
        <p:sp>
          <p:nvSpPr>
            <p:cNvPr id="10" name="Rectangle 9">
              <a:extLst>
                <a:ext uri="{FF2B5EF4-FFF2-40B4-BE49-F238E27FC236}">
                  <a16:creationId xmlns:a16="http://schemas.microsoft.com/office/drawing/2014/main" id="{9EE08D1E-9AEF-4F1B-A48C-AAF0698C0987}"/>
                </a:ext>
              </a:extLst>
            </p:cNvPr>
            <p:cNvSpPr/>
            <p:nvPr/>
          </p:nvSpPr>
          <p:spPr>
            <a:xfrm>
              <a:off x="1347392" y="2241638"/>
              <a:ext cx="1023724"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Proxima Nova"/>
                  <a:ea typeface="+mn-ea"/>
                  <a:cs typeface="+mn-cs"/>
                </a:rPr>
                <a:t>K562</a:t>
              </a:r>
            </a:p>
          </p:txBody>
        </p:sp>
        <p:sp>
          <p:nvSpPr>
            <p:cNvPr id="11" name="Rectangle 10">
              <a:extLst>
                <a:ext uri="{FF2B5EF4-FFF2-40B4-BE49-F238E27FC236}">
                  <a16:creationId xmlns:a16="http://schemas.microsoft.com/office/drawing/2014/main" id="{8A182E07-9B30-4994-8EBC-170A5CA0B38A}"/>
                </a:ext>
              </a:extLst>
            </p:cNvPr>
            <p:cNvSpPr/>
            <p:nvPr/>
          </p:nvSpPr>
          <p:spPr>
            <a:xfrm>
              <a:off x="3934312" y="2210108"/>
              <a:ext cx="1023724"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Proxima Nova"/>
                  <a:ea typeface="+mn-ea"/>
                  <a:cs typeface="+mn-cs"/>
                </a:rPr>
                <a:t>HL-60</a:t>
              </a:r>
              <a:endParaRPr kumimoji="0" lang="en-US" sz="1400" b="1" i="0" u="none" strike="noStrike" kern="1200" cap="none" spc="0" normalizeH="0" baseline="0" noProof="0" dirty="0">
                <a:ln>
                  <a:noFill/>
                </a:ln>
                <a:solidFill>
                  <a:prstClr val="black"/>
                </a:solidFill>
                <a:effectLst/>
                <a:uLnTx/>
                <a:uFillTx/>
                <a:latin typeface="Proxima Nova"/>
                <a:ea typeface="+mn-ea"/>
                <a:cs typeface="+mn-cs"/>
              </a:endParaRPr>
            </a:p>
          </p:txBody>
        </p:sp>
        <p:sp>
          <p:nvSpPr>
            <p:cNvPr id="12" name="Rectangle 11">
              <a:extLst>
                <a:ext uri="{FF2B5EF4-FFF2-40B4-BE49-F238E27FC236}">
                  <a16:creationId xmlns:a16="http://schemas.microsoft.com/office/drawing/2014/main" id="{76E048DE-572E-472F-98CB-2B758F1C2325}"/>
                </a:ext>
              </a:extLst>
            </p:cNvPr>
            <p:cNvSpPr/>
            <p:nvPr/>
          </p:nvSpPr>
          <p:spPr>
            <a:xfrm>
              <a:off x="6445032" y="2210108"/>
              <a:ext cx="175916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Proxima Nova"/>
                  <a:ea typeface="+mn-ea"/>
                  <a:cs typeface="+mn-cs"/>
                </a:rPr>
                <a:t>Activated T cells</a:t>
              </a:r>
              <a:endParaRPr kumimoji="0" lang="en-US" sz="1400" b="1" i="0" u="none" strike="noStrike" kern="1200" cap="none" spc="0" normalizeH="0" baseline="0" noProof="0" dirty="0">
                <a:ln>
                  <a:noFill/>
                </a:ln>
                <a:solidFill>
                  <a:srgbClr val="FF0000"/>
                </a:solidFill>
                <a:effectLst/>
                <a:uLnTx/>
                <a:uFillTx/>
                <a:latin typeface="Proxima Nova"/>
                <a:ea typeface="+mn-ea"/>
                <a:cs typeface="+mn-cs"/>
              </a:endParaRPr>
            </a:p>
          </p:txBody>
        </p:sp>
      </p:grpSp>
      <p:sp>
        <p:nvSpPr>
          <p:cNvPr id="13" name="TextBox 12">
            <a:extLst>
              <a:ext uri="{FF2B5EF4-FFF2-40B4-BE49-F238E27FC236}">
                <a16:creationId xmlns:a16="http://schemas.microsoft.com/office/drawing/2014/main" id="{0B4308FC-2516-4014-8C05-C96805D6E799}"/>
              </a:ext>
            </a:extLst>
          </p:cNvPr>
          <p:cNvSpPr txBox="1"/>
          <p:nvPr/>
        </p:nvSpPr>
        <p:spPr>
          <a:xfrm>
            <a:off x="1106950" y="5114390"/>
            <a:ext cx="6930101" cy="523332"/>
          </a:xfrm>
          <a:prstGeom prst="rect">
            <a:avLst/>
          </a:prstGeom>
        </p:spPr>
        <p:txBody>
          <a:bodyPr vert="horz"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30080"/>
                </a:solidFill>
                <a:effectLst/>
                <a:uLnTx/>
                <a:uFillTx/>
                <a:latin typeface="Proxima Nova"/>
                <a:ea typeface="+mn-ea"/>
                <a:cs typeface="+mn-cs"/>
              </a:rPr>
              <a:t>Within a cell type, Total RNA</a:t>
            </a:r>
            <a:r>
              <a:rPr kumimoji="0" lang="en-US" sz="2000" b="0" i="0" u="none" strike="noStrike" kern="1200" cap="none" spc="0" normalizeH="0" noProof="0" dirty="0">
                <a:ln>
                  <a:noFill/>
                </a:ln>
                <a:solidFill>
                  <a:srgbClr val="530080"/>
                </a:solidFill>
                <a:effectLst/>
                <a:uLnTx/>
                <a:uFillTx/>
                <a:latin typeface="Proxima Nova"/>
                <a:ea typeface="+mn-ea"/>
                <a:cs typeface="+mn-cs"/>
              </a:rPr>
              <a:t> </a:t>
            </a:r>
            <a:r>
              <a:rPr kumimoji="0" lang="en-US" sz="2000" b="0" i="0" u="none" strike="noStrike" kern="1200" cap="none" spc="0" normalizeH="0" baseline="0" noProof="0" dirty="0">
                <a:ln>
                  <a:noFill/>
                </a:ln>
                <a:solidFill>
                  <a:srgbClr val="530080"/>
                </a:solidFill>
                <a:effectLst/>
                <a:uLnTx/>
                <a:uFillTx/>
                <a:latin typeface="Proxima Nova"/>
                <a:ea typeface="+mn-ea"/>
                <a:cs typeface="+mn-cs"/>
              </a:rPr>
              <a:t>Seq </a:t>
            </a:r>
            <a:r>
              <a:rPr lang="en-US" sz="2000" dirty="0">
                <a:solidFill>
                  <a:srgbClr val="530080"/>
                </a:solidFill>
                <a:latin typeface="Proxima Nova"/>
              </a:rPr>
              <a:t>detects genes with greater consistency across samples than SMART-Seq v4.</a:t>
            </a:r>
            <a:endParaRPr kumimoji="0" lang="en-US" sz="2000" b="0" i="0" u="none" strike="noStrike" kern="1200" cap="none" spc="0" normalizeH="0" baseline="0" noProof="0" dirty="0">
              <a:ln>
                <a:noFill/>
              </a:ln>
              <a:solidFill>
                <a:srgbClr val="530080"/>
              </a:solidFill>
              <a:effectLst/>
              <a:uLnTx/>
              <a:uFillTx/>
              <a:latin typeface="Proxima Nova"/>
              <a:ea typeface="+mn-ea"/>
              <a:cs typeface="+mn-cs"/>
            </a:endParaRPr>
          </a:p>
        </p:txBody>
      </p:sp>
    </p:spTree>
    <p:custDataLst>
      <p:tags r:id="rId1"/>
    </p:custDataLst>
    <p:extLst>
      <p:ext uri="{BB962C8B-B14F-4D97-AF65-F5344CB8AC3E}">
        <p14:creationId xmlns:p14="http://schemas.microsoft.com/office/powerpoint/2010/main" val="393398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2E386-68F3-694D-9060-59B5E132B901}"/>
              </a:ext>
            </a:extLst>
          </p:cNvPr>
          <p:cNvSpPr>
            <a:spLocks noGrp="1"/>
          </p:cNvSpPr>
          <p:nvPr>
            <p:ph type="title"/>
          </p:nvPr>
        </p:nvSpPr>
        <p:spPr/>
        <p:txBody>
          <a:bodyPr/>
          <a:lstStyle/>
          <a:p>
            <a:r>
              <a:rPr lang="en-US" dirty="0"/>
              <a:t>Total RNA-</a:t>
            </a:r>
            <a:r>
              <a:rPr lang="en-US" dirty="0" err="1"/>
              <a:t>Seq</a:t>
            </a:r>
            <a:r>
              <a:rPr lang="en-US" dirty="0"/>
              <a:t> </a:t>
            </a:r>
            <a:br>
              <a:rPr lang="en-US" dirty="0"/>
            </a:br>
            <a:r>
              <a:rPr lang="en-US" sz="2400" b="0" dirty="0"/>
              <a:t>Shows greater resolution when visualized by PCA</a:t>
            </a:r>
          </a:p>
        </p:txBody>
      </p:sp>
      <p:sp>
        <p:nvSpPr>
          <p:cNvPr id="13" name="Content Placeholder 2">
            <a:extLst>
              <a:ext uri="{FF2B5EF4-FFF2-40B4-BE49-F238E27FC236}">
                <a16:creationId xmlns:a16="http://schemas.microsoft.com/office/drawing/2014/main" id="{1E87C993-8F75-41A9-B57D-ED553B9B38B9}"/>
              </a:ext>
            </a:extLst>
          </p:cNvPr>
          <p:cNvSpPr txBox="1">
            <a:spLocks/>
          </p:cNvSpPr>
          <p:nvPr/>
        </p:nvSpPr>
        <p:spPr>
          <a:xfrm>
            <a:off x="939135" y="1930690"/>
            <a:ext cx="2742441" cy="41813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Proxima Nova"/>
                <a:ea typeface="+mn-ea"/>
                <a:cs typeface="+mn-cs"/>
              </a:rPr>
              <a:t>Total RNA Seq samples</a:t>
            </a:r>
          </a:p>
        </p:txBody>
      </p:sp>
      <p:sp>
        <p:nvSpPr>
          <p:cNvPr id="14" name="Content Placeholder 2">
            <a:extLst>
              <a:ext uri="{FF2B5EF4-FFF2-40B4-BE49-F238E27FC236}">
                <a16:creationId xmlns:a16="http://schemas.microsoft.com/office/drawing/2014/main" id="{1E87C993-8F75-41A9-B57D-ED553B9B38B9}"/>
              </a:ext>
            </a:extLst>
          </p:cNvPr>
          <p:cNvSpPr txBox="1">
            <a:spLocks/>
          </p:cNvSpPr>
          <p:nvPr/>
        </p:nvSpPr>
        <p:spPr>
          <a:xfrm>
            <a:off x="4224352" y="1930690"/>
            <a:ext cx="2895760" cy="41813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Proxima Nova"/>
                <a:ea typeface="+mn-ea"/>
                <a:cs typeface="+mn-cs"/>
              </a:rPr>
              <a:t>SMART-Seq v4 samples</a:t>
            </a:r>
          </a:p>
        </p:txBody>
      </p:sp>
      <p:grpSp>
        <p:nvGrpSpPr>
          <p:cNvPr id="6" name="Group 5">
            <a:extLst>
              <a:ext uri="{FF2B5EF4-FFF2-40B4-BE49-F238E27FC236}">
                <a16:creationId xmlns:a16="http://schemas.microsoft.com/office/drawing/2014/main" id="{4D6C6732-2CFD-4909-B33F-50AAD20E1428}"/>
              </a:ext>
            </a:extLst>
          </p:cNvPr>
          <p:cNvGrpSpPr/>
          <p:nvPr/>
        </p:nvGrpSpPr>
        <p:grpSpPr>
          <a:xfrm>
            <a:off x="457200" y="2228559"/>
            <a:ext cx="4089758" cy="3163469"/>
            <a:chOff x="457201" y="2193833"/>
            <a:chExt cx="4114799" cy="3182839"/>
          </a:xfrm>
        </p:grpSpPr>
        <p:pic>
          <p:nvPicPr>
            <p:cNvPr id="4" name="Picture 3">
              <a:extLst>
                <a:ext uri="{FF2B5EF4-FFF2-40B4-BE49-F238E27FC236}">
                  <a16:creationId xmlns:a16="http://schemas.microsoft.com/office/drawing/2014/main" id="{8A73F6EE-9478-4CDA-98E8-9CF18E22B92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0014"/>
            <a:stretch/>
          </p:blipFill>
          <p:spPr>
            <a:xfrm>
              <a:off x="457201" y="2193833"/>
              <a:ext cx="3272706" cy="3182839"/>
            </a:xfrm>
            <a:prstGeom prst="rect">
              <a:avLst/>
            </a:prstGeom>
          </p:spPr>
        </p:pic>
        <p:sp>
          <p:nvSpPr>
            <p:cNvPr id="5" name="Rectangle 4">
              <a:extLst>
                <a:ext uri="{FF2B5EF4-FFF2-40B4-BE49-F238E27FC236}">
                  <a16:creationId xmlns:a16="http://schemas.microsoft.com/office/drawing/2014/main" id="{EC254A9F-5A82-467D-968C-2553459087A5}"/>
                </a:ext>
              </a:extLst>
            </p:cNvPr>
            <p:cNvSpPr/>
            <p:nvPr/>
          </p:nvSpPr>
          <p:spPr>
            <a:xfrm>
              <a:off x="3721100" y="3226452"/>
              <a:ext cx="850900" cy="1117600"/>
            </a:xfrm>
            <a:prstGeom prst="rect">
              <a:avLst/>
            </a:prstGeom>
            <a:solidFill>
              <a:schemeClr val="bg1"/>
            </a:solidFill>
          </p:spPr>
          <p:txBody>
            <a:bodyPr wrap="square" rtlCol="0" anchor="ctr">
              <a:spAutoFit/>
            </a:bodyPr>
            <a:lstStyle/>
            <a:p>
              <a:pPr algn="ctr"/>
              <a:endParaRPr lang="en-US" sz="1600" u="sng" dirty="0">
                <a:solidFill>
                  <a:srgbClr val="000000"/>
                </a:solidFill>
              </a:endParaRPr>
            </a:p>
          </p:txBody>
        </p:sp>
      </p:grpSp>
      <p:sp>
        <p:nvSpPr>
          <p:cNvPr id="7" name="Oval 6">
            <a:extLst>
              <a:ext uri="{FF2B5EF4-FFF2-40B4-BE49-F238E27FC236}">
                <a16:creationId xmlns:a16="http://schemas.microsoft.com/office/drawing/2014/main" id="{AB66EE87-A985-4E79-A3AF-5EB0F3B089D7}"/>
              </a:ext>
            </a:extLst>
          </p:cNvPr>
          <p:cNvSpPr/>
          <p:nvPr/>
        </p:nvSpPr>
        <p:spPr>
          <a:xfrm>
            <a:off x="7295883" y="2445215"/>
            <a:ext cx="162232" cy="162232"/>
          </a:xfrm>
          <a:prstGeom prst="ellipse">
            <a:avLst/>
          </a:prstGeom>
          <a:solidFill>
            <a:srgbClr val="002680"/>
          </a:solidFill>
        </p:spPr>
        <p:txBody>
          <a:bodyPr wrap="square" rtlCol="0" anchor="ctr">
            <a:spAutoFit/>
          </a:bodyPr>
          <a:lstStyle/>
          <a:p>
            <a:pPr algn="ctr"/>
            <a:endParaRPr lang="en-US" sz="1600" u="sng" dirty="0">
              <a:solidFill>
                <a:srgbClr val="000000"/>
              </a:solidFill>
            </a:endParaRPr>
          </a:p>
        </p:txBody>
      </p:sp>
      <p:sp>
        <p:nvSpPr>
          <p:cNvPr id="15" name="Oval 14">
            <a:extLst>
              <a:ext uri="{FF2B5EF4-FFF2-40B4-BE49-F238E27FC236}">
                <a16:creationId xmlns:a16="http://schemas.microsoft.com/office/drawing/2014/main" id="{A9CD283B-D704-4EA4-8585-DF7B468033B7}"/>
              </a:ext>
            </a:extLst>
          </p:cNvPr>
          <p:cNvSpPr/>
          <p:nvPr/>
        </p:nvSpPr>
        <p:spPr>
          <a:xfrm>
            <a:off x="7295883" y="2732624"/>
            <a:ext cx="162232" cy="162232"/>
          </a:xfrm>
          <a:prstGeom prst="ellipse">
            <a:avLst/>
          </a:prstGeom>
          <a:solidFill>
            <a:srgbClr val="DD1B1B"/>
          </a:solidFill>
        </p:spPr>
        <p:txBody>
          <a:bodyPr wrap="square" rtlCol="0" anchor="ctr">
            <a:spAutoFit/>
          </a:bodyPr>
          <a:lstStyle/>
          <a:p>
            <a:pPr algn="ctr"/>
            <a:endParaRPr lang="en-US" sz="1600" u="sng" dirty="0">
              <a:solidFill>
                <a:srgbClr val="000000"/>
              </a:solidFill>
            </a:endParaRPr>
          </a:p>
        </p:txBody>
      </p:sp>
      <p:sp>
        <p:nvSpPr>
          <p:cNvPr id="16" name="Oval 15">
            <a:extLst>
              <a:ext uri="{FF2B5EF4-FFF2-40B4-BE49-F238E27FC236}">
                <a16:creationId xmlns:a16="http://schemas.microsoft.com/office/drawing/2014/main" id="{E1B59F58-D3BE-4A7A-8AF2-08EEA9D7C6D0}"/>
              </a:ext>
            </a:extLst>
          </p:cNvPr>
          <p:cNvSpPr/>
          <p:nvPr/>
        </p:nvSpPr>
        <p:spPr>
          <a:xfrm>
            <a:off x="7295883" y="3020033"/>
            <a:ext cx="162232" cy="162232"/>
          </a:xfrm>
          <a:prstGeom prst="ellipse">
            <a:avLst/>
          </a:prstGeom>
          <a:solidFill>
            <a:srgbClr val="005500"/>
          </a:solidFill>
        </p:spPr>
        <p:txBody>
          <a:bodyPr wrap="square" rtlCol="0" anchor="ctr">
            <a:spAutoFit/>
          </a:bodyPr>
          <a:lstStyle/>
          <a:p>
            <a:pPr algn="ctr"/>
            <a:endParaRPr lang="en-US" sz="1600" u="sng" dirty="0">
              <a:solidFill>
                <a:srgbClr val="000000"/>
              </a:solidFill>
            </a:endParaRPr>
          </a:p>
        </p:txBody>
      </p:sp>
      <p:sp>
        <p:nvSpPr>
          <p:cNvPr id="17" name="Content Placeholder 2">
            <a:extLst>
              <a:ext uri="{FF2B5EF4-FFF2-40B4-BE49-F238E27FC236}">
                <a16:creationId xmlns:a16="http://schemas.microsoft.com/office/drawing/2014/main" id="{EF75B28E-8BD5-448F-8F1A-3E9CBD5B8D48}"/>
              </a:ext>
            </a:extLst>
          </p:cNvPr>
          <p:cNvSpPr txBox="1">
            <a:spLocks/>
          </p:cNvSpPr>
          <p:nvPr/>
        </p:nvSpPr>
        <p:spPr>
          <a:xfrm>
            <a:off x="7411769" y="2387113"/>
            <a:ext cx="818536" cy="24716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prstClr val="black"/>
                </a:solidFill>
                <a:effectLst/>
                <a:uLnTx/>
                <a:uFillTx/>
                <a:latin typeface="Proxima Nova"/>
                <a:ea typeface="+mn-ea"/>
                <a:cs typeface="+mn-cs"/>
              </a:rPr>
              <a:t>K562</a:t>
            </a:r>
          </a:p>
        </p:txBody>
      </p:sp>
      <p:sp>
        <p:nvSpPr>
          <p:cNvPr id="18" name="Content Placeholder 2">
            <a:extLst>
              <a:ext uri="{FF2B5EF4-FFF2-40B4-BE49-F238E27FC236}">
                <a16:creationId xmlns:a16="http://schemas.microsoft.com/office/drawing/2014/main" id="{9D52C0B2-7A7B-4DDB-8CB4-5385AEA6CD6A}"/>
              </a:ext>
            </a:extLst>
          </p:cNvPr>
          <p:cNvSpPr txBox="1">
            <a:spLocks/>
          </p:cNvSpPr>
          <p:nvPr/>
        </p:nvSpPr>
        <p:spPr>
          <a:xfrm>
            <a:off x="7411769" y="2694956"/>
            <a:ext cx="818536" cy="24716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100" dirty="0">
                <a:solidFill>
                  <a:prstClr val="black"/>
                </a:solidFill>
                <a:latin typeface="Proxima Nova"/>
              </a:rPr>
              <a:t>HL60</a:t>
            </a:r>
            <a:endParaRPr kumimoji="0" lang="en-US" sz="1100" b="0" i="0" u="none" strike="noStrike" kern="1200" cap="none" spc="0" normalizeH="0" baseline="0" noProof="0" dirty="0">
              <a:ln>
                <a:noFill/>
              </a:ln>
              <a:solidFill>
                <a:prstClr val="black"/>
              </a:solidFill>
              <a:effectLst/>
              <a:uLnTx/>
              <a:uFillTx/>
              <a:latin typeface="Proxima Nova"/>
              <a:ea typeface="+mn-ea"/>
              <a:cs typeface="+mn-cs"/>
            </a:endParaRPr>
          </a:p>
        </p:txBody>
      </p:sp>
      <p:sp>
        <p:nvSpPr>
          <p:cNvPr id="19" name="Content Placeholder 2">
            <a:extLst>
              <a:ext uri="{FF2B5EF4-FFF2-40B4-BE49-F238E27FC236}">
                <a16:creationId xmlns:a16="http://schemas.microsoft.com/office/drawing/2014/main" id="{2D40DDDB-EEC8-47AB-B53F-4C7E4F6A3900}"/>
              </a:ext>
            </a:extLst>
          </p:cNvPr>
          <p:cNvSpPr txBox="1">
            <a:spLocks/>
          </p:cNvSpPr>
          <p:nvPr/>
        </p:nvSpPr>
        <p:spPr>
          <a:xfrm>
            <a:off x="7411769" y="2977398"/>
            <a:ext cx="1356262" cy="24716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prstClr val="black"/>
                </a:solidFill>
                <a:effectLst/>
                <a:uLnTx/>
                <a:uFillTx/>
                <a:latin typeface="Proxima Nova"/>
                <a:ea typeface="+mn-ea"/>
                <a:cs typeface="+mn-cs"/>
              </a:rPr>
              <a:t>Activated T cells</a:t>
            </a:r>
          </a:p>
        </p:txBody>
      </p:sp>
      <p:pic>
        <p:nvPicPr>
          <p:cNvPr id="21" name="Picture 20">
            <a:extLst>
              <a:ext uri="{FF2B5EF4-FFF2-40B4-BE49-F238E27FC236}">
                <a16:creationId xmlns:a16="http://schemas.microsoft.com/office/drawing/2014/main" id="{3A287289-EA9C-4ACD-A6A2-0C7B213B7C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0275" r="10001"/>
          <a:stretch/>
        </p:blipFill>
        <p:spPr>
          <a:xfrm>
            <a:off x="3913335" y="2228559"/>
            <a:ext cx="3231415" cy="3163469"/>
          </a:xfrm>
          <a:prstGeom prst="rect">
            <a:avLst/>
          </a:prstGeom>
        </p:spPr>
      </p:pic>
      <p:sp>
        <p:nvSpPr>
          <p:cNvPr id="20" name="TextBox 19">
            <a:extLst>
              <a:ext uri="{FF2B5EF4-FFF2-40B4-BE49-F238E27FC236}">
                <a16:creationId xmlns:a16="http://schemas.microsoft.com/office/drawing/2014/main" id="{E1C4E2BB-3F5E-4111-BA9F-113C6781D22E}"/>
              </a:ext>
            </a:extLst>
          </p:cNvPr>
          <p:cNvSpPr txBox="1"/>
          <p:nvPr/>
        </p:nvSpPr>
        <p:spPr>
          <a:xfrm>
            <a:off x="1304593" y="5560444"/>
            <a:ext cx="6534815" cy="523332"/>
          </a:xfrm>
          <a:prstGeom prst="rect">
            <a:avLst/>
          </a:prstGeom>
        </p:spPr>
        <p:txBody>
          <a:bodyPr vert="horz" wrap="square" lIns="91440" tIns="45720" rIns="91440" bIns="45720" rtlCol="0" anchor="t">
            <a:noAutofit/>
          </a:bodyPr>
          <a:lstStyle/>
          <a:p>
            <a:pPr lvl="0" algn="ctr">
              <a:defRPr/>
            </a:pPr>
            <a:r>
              <a:rPr kumimoji="0" lang="en-US" sz="2000" b="0" i="0" u="none" strike="noStrike" kern="1200" cap="none" spc="0" normalizeH="0" baseline="0" noProof="0" dirty="0">
                <a:ln>
                  <a:noFill/>
                </a:ln>
                <a:solidFill>
                  <a:srgbClr val="530080"/>
                </a:solidFill>
                <a:effectLst/>
                <a:uLnTx/>
                <a:uFillTx/>
              </a:rPr>
              <a:t>Cells that show more</a:t>
            </a:r>
            <a:r>
              <a:rPr kumimoji="0" lang="en-US" sz="2000" b="0" i="0" u="none" strike="noStrike" kern="1200" cap="none" spc="0" normalizeH="0" noProof="0" dirty="0">
                <a:ln>
                  <a:noFill/>
                </a:ln>
                <a:solidFill>
                  <a:srgbClr val="530080"/>
                </a:solidFill>
                <a:effectLst/>
                <a:uLnTx/>
                <a:uFillTx/>
              </a:rPr>
              <a:t> variability with </a:t>
            </a:r>
            <a:r>
              <a:rPr lang="en-US" sz="2000" dirty="0">
                <a:solidFill>
                  <a:srgbClr val="530080"/>
                </a:solidFill>
              </a:rPr>
              <a:t>SMART-Seq v4  </a:t>
            </a:r>
            <a:r>
              <a:rPr kumimoji="0" lang="en-US" sz="2000" b="0" i="0" u="none" strike="noStrike" kern="1200" cap="none" spc="0" normalizeH="0" noProof="0" dirty="0">
                <a:ln>
                  <a:noFill/>
                </a:ln>
                <a:solidFill>
                  <a:srgbClr val="530080"/>
                </a:solidFill>
                <a:effectLst/>
                <a:uLnTx/>
                <a:uFillTx/>
              </a:rPr>
              <a:t>exhibit </a:t>
            </a:r>
            <a:r>
              <a:rPr lang="en-US" sz="2000" dirty="0">
                <a:solidFill>
                  <a:srgbClr val="530080"/>
                </a:solidFill>
              </a:rPr>
              <a:t>tighter grouping with Total RNA-</a:t>
            </a:r>
            <a:r>
              <a:rPr lang="en-US" sz="2000" dirty="0" err="1">
                <a:solidFill>
                  <a:srgbClr val="530080"/>
                </a:solidFill>
              </a:rPr>
              <a:t>Seq</a:t>
            </a:r>
            <a:r>
              <a:rPr lang="en-US" sz="2000" dirty="0">
                <a:solidFill>
                  <a:srgbClr val="530080"/>
                </a:solidFill>
              </a:rPr>
              <a:t> chemistry</a:t>
            </a:r>
            <a:r>
              <a:rPr kumimoji="0" lang="en-US" sz="2000" b="0" i="0" u="none" strike="noStrike" kern="1200" cap="none" spc="0" normalizeH="0" baseline="0" noProof="0" dirty="0">
                <a:ln>
                  <a:noFill/>
                </a:ln>
                <a:solidFill>
                  <a:srgbClr val="530080"/>
                </a:solidFill>
                <a:effectLst/>
                <a:uLnTx/>
                <a:uFillTx/>
              </a:rPr>
              <a:t>.</a:t>
            </a:r>
          </a:p>
        </p:txBody>
      </p:sp>
      <p:sp>
        <p:nvSpPr>
          <p:cNvPr id="3" name="Rectangle 2">
            <a:extLst>
              <a:ext uri="{FF2B5EF4-FFF2-40B4-BE49-F238E27FC236}">
                <a16:creationId xmlns:a16="http://schemas.microsoft.com/office/drawing/2014/main" id="{796DC638-102C-4DEF-B202-6B307FE371A3}"/>
              </a:ext>
            </a:extLst>
          </p:cNvPr>
          <p:cNvSpPr/>
          <p:nvPr/>
        </p:nvSpPr>
        <p:spPr>
          <a:xfrm>
            <a:off x="7473950" y="2732624"/>
            <a:ext cx="447306" cy="162232"/>
          </a:xfrm>
          <a:prstGeom prst="rect">
            <a:avLst/>
          </a:prstGeom>
          <a:solidFill>
            <a:schemeClr val="bg1"/>
          </a:solidFill>
        </p:spPr>
        <p:txBody>
          <a:bodyPr wrap="square" rtlCol="0" anchor="ctr">
            <a:spAutoFit/>
          </a:bodyPr>
          <a:lstStyle/>
          <a:p>
            <a:pPr algn="ctr"/>
            <a:endParaRPr lang="en-US" sz="1600" u="sng" dirty="0">
              <a:solidFill>
                <a:srgbClr val="000000"/>
              </a:solidFill>
            </a:endParaRPr>
          </a:p>
        </p:txBody>
      </p:sp>
      <p:sp>
        <p:nvSpPr>
          <p:cNvPr id="22" name="Content Placeholder 2">
            <a:extLst>
              <a:ext uri="{FF2B5EF4-FFF2-40B4-BE49-F238E27FC236}">
                <a16:creationId xmlns:a16="http://schemas.microsoft.com/office/drawing/2014/main" id="{30AAF0C0-E247-4304-A3EB-F52BAA3DF0AB}"/>
              </a:ext>
            </a:extLst>
          </p:cNvPr>
          <p:cNvSpPr txBox="1">
            <a:spLocks/>
          </p:cNvSpPr>
          <p:nvPr/>
        </p:nvSpPr>
        <p:spPr>
          <a:xfrm>
            <a:off x="7239451" y="2682367"/>
            <a:ext cx="913027" cy="304113"/>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100" dirty="0">
                <a:solidFill>
                  <a:prstClr val="black"/>
                </a:solidFill>
                <a:latin typeface="Proxima Nova"/>
              </a:rPr>
              <a:t>HL-60</a:t>
            </a:r>
            <a:endParaRPr kumimoji="0" lang="en-US" sz="1100" b="0" i="0" u="none" strike="noStrike" kern="1200" cap="none" spc="0" normalizeH="0" baseline="0" noProof="0" dirty="0">
              <a:ln>
                <a:noFill/>
              </a:ln>
              <a:solidFill>
                <a:prstClr val="black"/>
              </a:solidFill>
              <a:effectLst/>
              <a:uLnTx/>
              <a:uFillTx/>
              <a:latin typeface="Proxima Nova"/>
              <a:ea typeface="+mn-ea"/>
              <a:cs typeface="+mn-cs"/>
            </a:endParaRPr>
          </a:p>
        </p:txBody>
      </p:sp>
      <p:sp>
        <p:nvSpPr>
          <p:cNvPr id="24" name="Rectangle 23">
            <a:extLst>
              <a:ext uri="{FF2B5EF4-FFF2-40B4-BE49-F238E27FC236}">
                <a16:creationId xmlns:a16="http://schemas.microsoft.com/office/drawing/2014/main" id="{BBDAB0DB-4159-429C-B6B4-B184B5F2EE3C}"/>
              </a:ext>
            </a:extLst>
          </p:cNvPr>
          <p:cNvSpPr/>
          <p:nvPr/>
        </p:nvSpPr>
        <p:spPr>
          <a:xfrm>
            <a:off x="457200" y="6303911"/>
            <a:ext cx="7772400" cy="276999"/>
          </a:xfrm>
          <a:prstGeom prst="rect">
            <a:avLst/>
          </a:prstGeom>
        </p:spPr>
        <p:txBody>
          <a:bodyPr wrap="square" anchor="b" anchorCtr="0">
            <a:spAutoFit/>
          </a:bodyPr>
          <a:lstStyle/>
          <a:p>
            <a:r>
              <a:rPr lang="en-US" sz="1200">
                <a:solidFill>
                  <a:schemeClr val="bg1">
                    <a:lumMod val="50000"/>
                  </a:schemeClr>
                </a:solidFill>
                <a:latin typeface="Proxima Nova" panose="02000506030000020004" pitchFamily="2" charset="0"/>
              </a:rPr>
              <a:t>PCA generated with Seurat</a:t>
            </a:r>
          </a:p>
        </p:txBody>
      </p:sp>
    </p:spTree>
    <p:custDataLst>
      <p:tags r:id="rId1"/>
    </p:custDataLst>
    <p:extLst>
      <p:ext uri="{BB962C8B-B14F-4D97-AF65-F5344CB8AC3E}">
        <p14:creationId xmlns:p14="http://schemas.microsoft.com/office/powerpoint/2010/main" val="290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2799BC-9EBB-4C88-A4C7-55AFB63550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258" y="1731554"/>
            <a:ext cx="8168544" cy="3973887"/>
          </a:xfrm>
          <a:prstGeom prst="rect">
            <a:avLst/>
          </a:prstGeom>
        </p:spPr>
      </p:pic>
      <p:sp>
        <p:nvSpPr>
          <p:cNvPr id="2" name="Title 1">
            <a:extLst>
              <a:ext uri="{FF2B5EF4-FFF2-40B4-BE49-F238E27FC236}">
                <a16:creationId xmlns:a16="http://schemas.microsoft.com/office/drawing/2014/main" id="{3C8E798F-868E-4E63-AF67-16E4605D969D}"/>
              </a:ext>
            </a:extLst>
          </p:cNvPr>
          <p:cNvSpPr>
            <a:spLocks noGrp="1"/>
          </p:cNvSpPr>
          <p:nvPr>
            <p:ph type="title"/>
          </p:nvPr>
        </p:nvSpPr>
        <p:spPr/>
        <p:txBody>
          <a:bodyPr/>
          <a:lstStyle/>
          <a:p>
            <a:r>
              <a:rPr lang="en-US" dirty="0"/>
              <a:t>Total RNA-</a:t>
            </a:r>
            <a:r>
              <a:rPr lang="en-US" dirty="0" err="1"/>
              <a:t>Seq</a:t>
            </a:r>
            <a:r>
              <a:rPr lang="en-US" dirty="0"/>
              <a:t> </a:t>
            </a:r>
            <a:br>
              <a:rPr lang="en-US" dirty="0"/>
            </a:br>
            <a:r>
              <a:rPr lang="en-US" sz="2400" b="0" dirty="0"/>
              <a:t>Exhibits a greater detection of noncoding RNA</a:t>
            </a:r>
          </a:p>
        </p:txBody>
      </p:sp>
      <p:sp>
        <p:nvSpPr>
          <p:cNvPr id="3" name="Rectangle 2">
            <a:extLst>
              <a:ext uri="{FF2B5EF4-FFF2-40B4-BE49-F238E27FC236}">
                <a16:creationId xmlns:a16="http://schemas.microsoft.com/office/drawing/2014/main" id="{31FCB2B0-ABB0-4835-A9AE-D96D7E886F96}"/>
              </a:ext>
            </a:extLst>
          </p:cNvPr>
          <p:cNvSpPr/>
          <p:nvPr/>
        </p:nvSpPr>
        <p:spPr>
          <a:xfrm>
            <a:off x="677537" y="4264732"/>
            <a:ext cx="6692747" cy="1619480"/>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a:ln>
                <a:noFill/>
              </a:ln>
              <a:solidFill>
                <a:srgbClr val="000000"/>
              </a:solidFill>
              <a:effectLst/>
              <a:uLnTx/>
              <a:uFillTx/>
              <a:latin typeface="Proxima Nova"/>
              <a:ea typeface="+mn-ea"/>
              <a:cs typeface="+mn-cs"/>
            </a:endParaRPr>
          </a:p>
        </p:txBody>
      </p:sp>
      <p:sp>
        <p:nvSpPr>
          <p:cNvPr id="6" name="Rectangle 5">
            <a:extLst>
              <a:ext uri="{FF2B5EF4-FFF2-40B4-BE49-F238E27FC236}">
                <a16:creationId xmlns:a16="http://schemas.microsoft.com/office/drawing/2014/main" id="{2A62C31E-4D15-45CA-B433-3218CFAFA3E8}"/>
              </a:ext>
            </a:extLst>
          </p:cNvPr>
          <p:cNvSpPr/>
          <p:nvPr/>
        </p:nvSpPr>
        <p:spPr>
          <a:xfrm>
            <a:off x="7228133" y="4053877"/>
            <a:ext cx="1617946" cy="1619480"/>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a:ln>
                <a:noFill/>
              </a:ln>
              <a:solidFill>
                <a:srgbClr val="000000"/>
              </a:solidFill>
              <a:effectLst/>
              <a:uLnTx/>
              <a:uFillTx/>
              <a:latin typeface="Proxima Nova"/>
              <a:ea typeface="+mn-ea"/>
              <a:cs typeface="+mn-cs"/>
            </a:endParaRPr>
          </a:p>
        </p:txBody>
      </p:sp>
      <p:sp>
        <p:nvSpPr>
          <p:cNvPr id="7" name="Rectangle 6">
            <a:extLst>
              <a:ext uri="{FF2B5EF4-FFF2-40B4-BE49-F238E27FC236}">
                <a16:creationId xmlns:a16="http://schemas.microsoft.com/office/drawing/2014/main" id="{4DDD9355-BCF9-4512-A083-528E6A29123F}"/>
              </a:ext>
            </a:extLst>
          </p:cNvPr>
          <p:cNvSpPr/>
          <p:nvPr/>
        </p:nvSpPr>
        <p:spPr>
          <a:xfrm>
            <a:off x="7304710" y="2450693"/>
            <a:ext cx="247818" cy="1619480"/>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a:ln>
                <a:noFill/>
              </a:ln>
              <a:solidFill>
                <a:srgbClr val="000000"/>
              </a:solidFill>
              <a:effectLst/>
              <a:uLnTx/>
              <a:uFillTx/>
              <a:latin typeface="Proxima Nova"/>
              <a:ea typeface="+mn-ea"/>
              <a:cs typeface="+mn-cs"/>
            </a:endParaRPr>
          </a:p>
        </p:txBody>
      </p:sp>
      <p:sp>
        <p:nvSpPr>
          <p:cNvPr id="9" name="Rectangle 8">
            <a:extLst>
              <a:ext uri="{FF2B5EF4-FFF2-40B4-BE49-F238E27FC236}">
                <a16:creationId xmlns:a16="http://schemas.microsoft.com/office/drawing/2014/main" id="{4F304229-E8C5-47B7-976B-DDC44200FF9A}"/>
              </a:ext>
            </a:extLst>
          </p:cNvPr>
          <p:cNvSpPr/>
          <p:nvPr/>
        </p:nvSpPr>
        <p:spPr>
          <a:xfrm>
            <a:off x="1792556" y="5596665"/>
            <a:ext cx="5558888"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30080"/>
                </a:solidFill>
                <a:effectLst/>
                <a:uLnTx/>
                <a:uFillTx/>
                <a:latin typeface="Proxima Nova"/>
                <a:ea typeface="+mn-ea"/>
                <a:cs typeface="+mn-cs"/>
              </a:rPr>
              <a:t>Total RNA</a:t>
            </a:r>
            <a:r>
              <a:rPr kumimoji="0" lang="en-US" sz="2000" b="0" i="0" u="none" strike="noStrike" kern="1200" cap="none" spc="0" normalizeH="0" noProof="0" dirty="0">
                <a:ln>
                  <a:noFill/>
                </a:ln>
                <a:solidFill>
                  <a:srgbClr val="530080"/>
                </a:solidFill>
                <a:effectLst/>
                <a:uLnTx/>
                <a:uFillTx/>
                <a:latin typeface="Proxima Nova"/>
                <a:ea typeface="+mn-ea"/>
                <a:cs typeface="+mn-cs"/>
              </a:rPr>
              <a:t> </a:t>
            </a:r>
            <a:r>
              <a:rPr kumimoji="0" lang="en-US" sz="2000" b="0" i="0" u="none" strike="noStrike" kern="1200" cap="none" spc="0" normalizeH="0" baseline="0" noProof="0" dirty="0">
                <a:ln>
                  <a:noFill/>
                </a:ln>
                <a:solidFill>
                  <a:srgbClr val="530080"/>
                </a:solidFill>
                <a:effectLst/>
                <a:uLnTx/>
                <a:uFillTx/>
                <a:latin typeface="Proxima Nova"/>
                <a:ea typeface="+mn-ea"/>
                <a:cs typeface="+mn-cs"/>
              </a:rPr>
              <a:t>Seq detects more ncRNA and a greater diversity of noncoding RNA biotypes.</a:t>
            </a:r>
          </a:p>
        </p:txBody>
      </p:sp>
      <p:sp>
        <p:nvSpPr>
          <p:cNvPr id="4" name="Rectangle 3">
            <a:extLst>
              <a:ext uri="{FF2B5EF4-FFF2-40B4-BE49-F238E27FC236}">
                <a16:creationId xmlns:a16="http://schemas.microsoft.com/office/drawing/2014/main" id="{CE6B6282-A099-45DE-8CF5-98F15F4750D9}"/>
              </a:ext>
            </a:extLst>
          </p:cNvPr>
          <p:cNvSpPr/>
          <p:nvPr/>
        </p:nvSpPr>
        <p:spPr>
          <a:xfrm>
            <a:off x="2895600" y="1850706"/>
            <a:ext cx="4633963" cy="2463370"/>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a:ln>
                <a:noFill/>
              </a:ln>
              <a:solidFill>
                <a:srgbClr val="000000"/>
              </a:solidFill>
              <a:effectLst/>
              <a:uLnTx/>
              <a:uFillTx/>
              <a:latin typeface="Proxima Nova"/>
              <a:ea typeface="+mn-ea"/>
              <a:cs typeface="+mn-cs"/>
            </a:endParaRPr>
          </a:p>
        </p:txBody>
      </p:sp>
      <p:sp>
        <p:nvSpPr>
          <p:cNvPr id="12" name="Content Placeholder 2">
            <a:extLst>
              <a:ext uri="{FF2B5EF4-FFF2-40B4-BE49-F238E27FC236}">
                <a16:creationId xmlns:a16="http://schemas.microsoft.com/office/drawing/2014/main" id="{42258CF9-56DB-45B3-925F-16205203B9EE}"/>
              </a:ext>
            </a:extLst>
          </p:cNvPr>
          <p:cNvSpPr txBox="1">
            <a:spLocks/>
          </p:cNvSpPr>
          <p:nvPr/>
        </p:nvSpPr>
        <p:spPr>
          <a:xfrm rot="16200000">
            <a:off x="-473838" y="2870207"/>
            <a:ext cx="2169917" cy="304113"/>
          </a:xfrm>
          <a:prstGeom prst="rect">
            <a:avLst/>
          </a:prstGeom>
          <a:solidFill>
            <a:schemeClr val="bg1"/>
          </a:solidFill>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Proxima Nova"/>
                <a:ea typeface="+mn-ea"/>
                <a:cs typeface="+mn-cs"/>
              </a:rPr>
              <a:t>% pseudoaligned reads</a:t>
            </a:r>
          </a:p>
        </p:txBody>
      </p:sp>
    </p:spTree>
    <p:custDataLst>
      <p:tags r:id="rId1"/>
    </p:custDataLst>
    <p:extLst>
      <p:ext uri="{BB962C8B-B14F-4D97-AF65-F5344CB8AC3E}">
        <p14:creationId xmlns:p14="http://schemas.microsoft.com/office/powerpoint/2010/main" val="293610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2" presetClass="exit" presetSubtype="1" fill="hold" grpId="0" nodeType="clickEffect">
                                  <p:stCondLst>
                                    <p:cond delay="0"/>
                                  </p:stCondLst>
                                  <p:childTnLst>
                                    <p:animEffect transition="out" filter="wipe(up)">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par>
                          <p:cTn id="12" fill="hold">
                            <p:stCondLst>
                              <p:cond delay="500"/>
                            </p:stCondLst>
                            <p:childTnLst>
                              <p:par>
                                <p:cTn id="13" presetID="22" presetClass="exit" presetSubtype="1" fill="hold" grpId="0" nodeType="afterEffect">
                                  <p:stCondLst>
                                    <p:cond delay="0"/>
                                  </p:stCondLst>
                                  <p:childTnLst>
                                    <p:animEffect transition="out" filter="wipe(up)">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22" presetClass="exit" presetSubtype="1" fill="hold" grpId="0" nodeType="withEffect">
                                  <p:stCondLst>
                                    <p:cond delay="0"/>
                                  </p:stCondLst>
                                  <p:childTnLst>
                                    <p:animEffect transition="out" filter="wipe(up)">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D5969-995C-4654-BB62-C89AB79CB23A}"/>
              </a:ext>
            </a:extLst>
          </p:cNvPr>
          <p:cNvSpPr>
            <a:spLocks noGrp="1"/>
          </p:cNvSpPr>
          <p:nvPr>
            <p:ph type="title"/>
          </p:nvPr>
        </p:nvSpPr>
        <p:spPr/>
        <p:txBody>
          <a:bodyPr/>
          <a:lstStyle/>
          <a:p>
            <a:r>
              <a:rPr lang="en-US"/>
              <a:t>Total RNA Seq </a:t>
            </a:r>
            <a:br>
              <a:rPr lang="en-US"/>
            </a:br>
            <a:r>
              <a:rPr lang="en-US" sz="2400" b="0"/>
              <a:t>Detects more non poly(A) histone genes than SMART-Seq v4 </a:t>
            </a:r>
            <a:endParaRPr lang="en-US" sz="2400" b="0" dirty="0"/>
          </a:p>
        </p:txBody>
      </p:sp>
      <p:grpSp>
        <p:nvGrpSpPr>
          <p:cNvPr id="6" name="Group 5">
            <a:extLst>
              <a:ext uri="{FF2B5EF4-FFF2-40B4-BE49-F238E27FC236}">
                <a16:creationId xmlns:a16="http://schemas.microsoft.com/office/drawing/2014/main" id="{FC021659-AE79-405F-A0E4-CBA790EFA9AC}"/>
              </a:ext>
            </a:extLst>
          </p:cNvPr>
          <p:cNvGrpSpPr/>
          <p:nvPr/>
        </p:nvGrpSpPr>
        <p:grpSpPr>
          <a:xfrm>
            <a:off x="472228" y="1734566"/>
            <a:ext cx="8287529" cy="4219153"/>
            <a:chOff x="274108" y="1734566"/>
            <a:chExt cx="8287529" cy="4535567"/>
          </a:xfrm>
        </p:grpSpPr>
        <p:pic>
          <p:nvPicPr>
            <p:cNvPr id="5" name="Picture 4">
              <a:extLst>
                <a:ext uri="{FF2B5EF4-FFF2-40B4-BE49-F238E27FC236}">
                  <a16:creationId xmlns:a16="http://schemas.microsoft.com/office/drawing/2014/main" id="{02146163-BC24-4E88-A2D4-5B3BC952EB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9847" y="1917271"/>
              <a:ext cx="6881790" cy="4222195"/>
            </a:xfrm>
            <a:prstGeom prst="rect">
              <a:avLst/>
            </a:prstGeom>
          </p:spPr>
        </p:pic>
        <p:sp>
          <p:nvSpPr>
            <p:cNvPr id="23" name="Content Placeholder 2">
              <a:extLst>
                <a:ext uri="{FF2B5EF4-FFF2-40B4-BE49-F238E27FC236}">
                  <a16:creationId xmlns:a16="http://schemas.microsoft.com/office/drawing/2014/main" id="{72CB908A-BA0F-4349-AE08-AFBAE4864347}"/>
                </a:ext>
              </a:extLst>
            </p:cNvPr>
            <p:cNvSpPr txBox="1">
              <a:spLocks/>
            </p:cNvSpPr>
            <p:nvPr/>
          </p:nvSpPr>
          <p:spPr>
            <a:xfrm>
              <a:off x="2094789" y="1734566"/>
              <a:ext cx="2592331" cy="293629"/>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Proxima Nova"/>
                  <a:ea typeface="+mn-ea"/>
                  <a:cs typeface="+mn-cs"/>
                </a:rPr>
                <a:t>Total RNA Seq single cells</a:t>
              </a:r>
            </a:p>
          </p:txBody>
        </p:sp>
        <p:sp>
          <p:nvSpPr>
            <p:cNvPr id="28" name="Content Placeholder 2">
              <a:extLst>
                <a:ext uri="{FF2B5EF4-FFF2-40B4-BE49-F238E27FC236}">
                  <a16:creationId xmlns:a16="http://schemas.microsoft.com/office/drawing/2014/main" id="{C657D904-4C1E-416D-A890-26FCB654AD24}"/>
                </a:ext>
              </a:extLst>
            </p:cNvPr>
            <p:cNvSpPr txBox="1">
              <a:spLocks/>
            </p:cNvSpPr>
            <p:nvPr/>
          </p:nvSpPr>
          <p:spPr>
            <a:xfrm>
              <a:off x="5050941" y="1734566"/>
              <a:ext cx="3258981" cy="293629"/>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Proxima Nova"/>
                  <a:ea typeface="+mn-ea"/>
                  <a:cs typeface="+mn-cs"/>
                </a:rPr>
                <a:t>SMART-Seq v4 single cells</a:t>
              </a:r>
            </a:p>
          </p:txBody>
        </p:sp>
        <p:sp>
          <p:nvSpPr>
            <p:cNvPr id="29" name="Rectangle 28">
              <a:extLst>
                <a:ext uri="{FF2B5EF4-FFF2-40B4-BE49-F238E27FC236}">
                  <a16:creationId xmlns:a16="http://schemas.microsoft.com/office/drawing/2014/main" id="{5916B018-DE2D-47E2-ABD9-EA2DA2CC7E9A}"/>
                </a:ext>
              </a:extLst>
            </p:cNvPr>
            <p:cNvSpPr/>
            <p:nvPr/>
          </p:nvSpPr>
          <p:spPr>
            <a:xfrm>
              <a:off x="433070" y="2445786"/>
              <a:ext cx="102372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Proxima Nova"/>
                  <a:ea typeface="+mn-ea"/>
                  <a:cs typeface="+mn-cs"/>
                </a:rPr>
                <a:t>K562</a:t>
              </a:r>
            </a:p>
          </p:txBody>
        </p:sp>
        <p:sp>
          <p:nvSpPr>
            <p:cNvPr id="30" name="Rectangle 29">
              <a:extLst>
                <a:ext uri="{FF2B5EF4-FFF2-40B4-BE49-F238E27FC236}">
                  <a16:creationId xmlns:a16="http://schemas.microsoft.com/office/drawing/2014/main" id="{DEE7BB1E-B4F7-48ED-A91E-D7E35779C4FE}"/>
                </a:ext>
              </a:extLst>
            </p:cNvPr>
            <p:cNvSpPr/>
            <p:nvPr/>
          </p:nvSpPr>
          <p:spPr>
            <a:xfrm>
              <a:off x="375474" y="3810333"/>
              <a:ext cx="102372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Proxima Nova"/>
                  <a:ea typeface="+mn-ea"/>
                  <a:cs typeface="+mn-cs"/>
                </a:rPr>
                <a:t>HL-60</a:t>
              </a:r>
            </a:p>
          </p:txBody>
        </p:sp>
        <p:sp>
          <p:nvSpPr>
            <p:cNvPr id="31" name="Rectangle 30">
              <a:extLst>
                <a:ext uri="{FF2B5EF4-FFF2-40B4-BE49-F238E27FC236}">
                  <a16:creationId xmlns:a16="http://schemas.microsoft.com/office/drawing/2014/main" id="{A10C0FBD-C0D3-4023-A550-366450ACA61F}"/>
                </a:ext>
              </a:extLst>
            </p:cNvPr>
            <p:cNvSpPr/>
            <p:nvPr/>
          </p:nvSpPr>
          <p:spPr>
            <a:xfrm>
              <a:off x="274108" y="5060320"/>
              <a:ext cx="1226457"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Proxima Nova"/>
                  <a:ea typeface="+mn-ea"/>
                  <a:cs typeface="+mn-cs"/>
                </a:rPr>
                <a:t>Activated T cells</a:t>
              </a:r>
              <a:endParaRPr kumimoji="0" lang="en-US" sz="1800" b="1" i="0" u="none" strike="noStrike" kern="1200" cap="none" spc="0" normalizeH="0" baseline="0" noProof="0" dirty="0">
                <a:ln>
                  <a:noFill/>
                </a:ln>
                <a:solidFill>
                  <a:srgbClr val="FF0000"/>
                </a:solidFill>
                <a:effectLst/>
                <a:uLnTx/>
                <a:uFillTx/>
                <a:latin typeface="Proxima Nova"/>
                <a:ea typeface="+mn-ea"/>
                <a:cs typeface="+mn-cs"/>
              </a:endParaRPr>
            </a:p>
          </p:txBody>
        </p:sp>
        <p:sp>
          <p:nvSpPr>
            <p:cNvPr id="11" name="Title 1">
              <a:extLst>
                <a:ext uri="{FF2B5EF4-FFF2-40B4-BE49-F238E27FC236}">
                  <a16:creationId xmlns:a16="http://schemas.microsoft.com/office/drawing/2014/main" id="{B08F5236-F056-4540-85CE-980CA80B8F20}"/>
                </a:ext>
              </a:extLst>
            </p:cNvPr>
            <p:cNvSpPr txBox="1">
              <a:spLocks/>
            </p:cNvSpPr>
            <p:nvPr/>
          </p:nvSpPr>
          <p:spPr>
            <a:xfrm rot="16200000">
              <a:off x="1041447" y="2491096"/>
              <a:ext cx="1179570" cy="261334"/>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400" b="1" kern="1200" baseline="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roxima Nova"/>
                  <a:ea typeface="+mj-ea"/>
                  <a:cs typeface="+mj-cs"/>
                </a:rPr>
                <a:t>Histone genes</a:t>
              </a:r>
            </a:p>
          </p:txBody>
        </p:sp>
        <p:sp>
          <p:nvSpPr>
            <p:cNvPr id="16" name="Title 1">
              <a:extLst>
                <a:ext uri="{FF2B5EF4-FFF2-40B4-BE49-F238E27FC236}">
                  <a16:creationId xmlns:a16="http://schemas.microsoft.com/office/drawing/2014/main" id="{91465622-C372-4C2A-9AAD-60E85FE39B46}"/>
                </a:ext>
              </a:extLst>
            </p:cNvPr>
            <p:cNvSpPr txBox="1">
              <a:spLocks/>
            </p:cNvSpPr>
            <p:nvPr/>
          </p:nvSpPr>
          <p:spPr>
            <a:xfrm rot="16200000">
              <a:off x="1041447" y="5245434"/>
              <a:ext cx="1179570" cy="261334"/>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400" b="1" kern="1200" baseline="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roxima Nova"/>
                  <a:ea typeface="+mj-ea"/>
                  <a:cs typeface="+mj-cs"/>
                </a:rPr>
                <a:t>Histone genes</a:t>
              </a:r>
            </a:p>
          </p:txBody>
        </p:sp>
        <p:sp>
          <p:nvSpPr>
            <p:cNvPr id="17" name="Title 1">
              <a:extLst>
                <a:ext uri="{FF2B5EF4-FFF2-40B4-BE49-F238E27FC236}">
                  <a16:creationId xmlns:a16="http://schemas.microsoft.com/office/drawing/2014/main" id="{A4F56DA0-6198-4DFD-AAB3-A752A3AD9F20}"/>
                </a:ext>
              </a:extLst>
            </p:cNvPr>
            <p:cNvSpPr txBox="1">
              <a:spLocks/>
            </p:cNvSpPr>
            <p:nvPr/>
          </p:nvSpPr>
          <p:spPr>
            <a:xfrm rot="16200000">
              <a:off x="1041447" y="3871270"/>
              <a:ext cx="1179570" cy="261334"/>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400" b="1" kern="1200" baseline="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roxima Nova"/>
                  <a:ea typeface="+mj-ea"/>
                  <a:cs typeface="+mj-cs"/>
                </a:rPr>
                <a:t>Histone genes</a:t>
              </a:r>
            </a:p>
          </p:txBody>
        </p:sp>
        <p:sp>
          <p:nvSpPr>
            <p:cNvPr id="18" name="Title 1">
              <a:extLst>
                <a:ext uri="{FF2B5EF4-FFF2-40B4-BE49-F238E27FC236}">
                  <a16:creationId xmlns:a16="http://schemas.microsoft.com/office/drawing/2014/main" id="{A34832C5-97B1-402C-AACB-C6338FB917F1}"/>
                </a:ext>
              </a:extLst>
            </p:cNvPr>
            <p:cNvSpPr txBox="1">
              <a:spLocks/>
            </p:cNvSpPr>
            <p:nvPr/>
          </p:nvSpPr>
          <p:spPr>
            <a:xfrm>
              <a:off x="7268804" y="6008799"/>
              <a:ext cx="1292833" cy="261334"/>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3400" b="1" kern="1200" baseline="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Proxima Nova"/>
                  <a:ea typeface="+mj-ea"/>
                  <a:cs typeface="+mj-cs"/>
                </a:rPr>
                <a:t>71 histone genes</a:t>
              </a:r>
            </a:p>
          </p:txBody>
        </p:sp>
      </p:grpSp>
      <p:sp>
        <p:nvSpPr>
          <p:cNvPr id="13" name="Rectangle 12">
            <a:extLst>
              <a:ext uri="{FF2B5EF4-FFF2-40B4-BE49-F238E27FC236}">
                <a16:creationId xmlns:a16="http://schemas.microsoft.com/office/drawing/2014/main" id="{F05D08A3-B782-482F-982D-99BF5307E138}"/>
              </a:ext>
            </a:extLst>
          </p:cNvPr>
          <p:cNvSpPr/>
          <p:nvPr/>
        </p:nvSpPr>
        <p:spPr>
          <a:xfrm>
            <a:off x="1778021" y="5786079"/>
            <a:ext cx="5587959"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30080"/>
                </a:solidFill>
                <a:effectLst/>
                <a:uLnTx/>
                <a:uFillTx/>
                <a:latin typeface="Proxima Nova"/>
                <a:ea typeface="+mn-ea"/>
                <a:cs typeface="+mn-cs"/>
              </a:rPr>
              <a:t>Total RNA Seq shows greater detection of histone genes, a nonpoly(A) mRNA.</a:t>
            </a:r>
          </a:p>
        </p:txBody>
      </p:sp>
    </p:spTree>
    <p:custDataLst>
      <p:tags r:id="rId1"/>
    </p:custDataLst>
    <p:extLst>
      <p:ext uri="{BB962C8B-B14F-4D97-AF65-F5344CB8AC3E}">
        <p14:creationId xmlns:p14="http://schemas.microsoft.com/office/powerpoint/2010/main" val="301389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Microfluidics</a:t>
            </a:r>
            <a:br>
              <a:rPr lang="en-US" dirty="0"/>
            </a:br>
            <a:r>
              <a:rPr lang="en-US" sz="2400" b="0" dirty="0"/>
              <a:t>To capture, verify, perturb, and process individual cells</a:t>
            </a:r>
          </a:p>
        </p:txBody>
      </p:sp>
      <p:pic>
        <p:nvPicPr>
          <p:cNvPr id="1026" name="Picture 2"/>
          <p:cNvPicPr>
            <a:picLocks noGrp="1" noChangeAspect="1" noChangeArrowheads="1"/>
          </p:cNvPicPr>
          <p:nvPr>
            <p:ph sz="half" idx="1"/>
          </p:nvPr>
        </p:nvPicPr>
        <p:blipFill>
          <a:blip r:embed="rId3" cstate="print"/>
          <a:stretch>
            <a:fillRect/>
          </a:stretch>
        </p:blipFill>
        <p:spPr bwMode="auto">
          <a:xfrm>
            <a:off x="457200" y="2726635"/>
            <a:ext cx="4038600" cy="2268255"/>
          </a:xfrm>
          <a:prstGeom prst="rect">
            <a:avLst/>
          </a:prstGeom>
          <a:noFill/>
          <a:ln w="9525">
            <a:noFill/>
            <a:miter lim="800000"/>
            <a:headEnd/>
            <a:tailEnd/>
          </a:ln>
        </p:spPr>
      </p:pic>
      <p:sp>
        <p:nvSpPr>
          <p:cNvPr id="7" name="TextBox 6"/>
          <p:cNvSpPr txBox="1"/>
          <p:nvPr/>
        </p:nvSpPr>
        <p:spPr>
          <a:xfrm>
            <a:off x="457200" y="6119245"/>
            <a:ext cx="4419600" cy="461665"/>
          </a:xfrm>
          <a:prstGeom prst="rect">
            <a:avLst/>
          </a:prstGeom>
          <a:noFill/>
        </p:spPr>
        <p:txBody>
          <a:bodyPr wrap="square" rtlCol="0">
            <a:spAutoFit/>
          </a:bodyPr>
          <a:lstStyle/>
          <a:p>
            <a:r>
              <a:rPr lang="en-US" sz="1200" dirty="0">
                <a:solidFill>
                  <a:schemeClr val="bg1">
                    <a:lumMod val="50000"/>
                  </a:schemeClr>
                </a:solidFill>
                <a:latin typeface="Proxima Nova" pitchFamily="2" charset="0"/>
              </a:rPr>
              <a:t>Modified from Hedlund and Deng, </a:t>
            </a:r>
          </a:p>
          <a:p>
            <a:r>
              <a:rPr lang="en-US" sz="1200" i="1" dirty="0">
                <a:solidFill>
                  <a:schemeClr val="bg1">
                    <a:lumMod val="50000"/>
                  </a:schemeClr>
                </a:solidFill>
                <a:latin typeface="Proxima Nova" pitchFamily="2" charset="0"/>
              </a:rPr>
              <a:t>Molecular Aspects of Medicine </a:t>
            </a:r>
            <a:r>
              <a:rPr lang="en-US" sz="1200" dirty="0">
                <a:solidFill>
                  <a:schemeClr val="bg1">
                    <a:lumMod val="50000"/>
                  </a:schemeClr>
                </a:solidFill>
                <a:latin typeface="Proxima Nova" pitchFamily="2" charset="0"/>
              </a:rPr>
              <a:t>(2017)</a:t>
            </a:r>
          </a:p>
        </p:txBody>
      </p:sp>
      <p:cxnSp>
        <p:nvCxnSpPr>
          <p:cNvPr id="16" name="Elbow Connector 15"/>
          <p:cNvCxnSpPr>
            <a:cxnSpLocks/>
          </p:cNvCxnSpPr>
          <p:nvPr/>
        </p:nvCxnSpPr>
        <p:spPr>
          <a:xfrm flipV="1">
            <a:off x="2743200" y="2498272"/>
            <a:ext cx="1937093" cy="1221816"/>
          </a:xfrm>
          <a:prstGeom prst="bentConnector3">
            <a:avLst>
              <a:gd name="adj1" fmla="val 50000"/>
            </a:avLst>
          </a:prstGeom>
          <a:ln w="101600">
            <a:solidFill>
              <a:schemeClr val="bg1">
                <a:lumMod val="50000"/>
                <a:alpha val="42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37622BB-EF02-4ED0-B4F9-9D7CC6A6EA98}"/>
              </a:ext>
            </a:extLst>
          </p:cNvPr>
          <p:cNvGrpSpPr/>
          <p:nvPr/>
        </p:nvGrpSpPr>
        <p:grpSpPr>
          <a:xfrm>
            <a:off x="4934996" y="1993306"/>
            <a:ext cx="3547451" cy="4316054"/>
            <a:chOff x="4934996" y="2084746"/>
            <a:chExt cx="3897577" cy="4742040"/>
          </a:xfrm>
        </p:grpSpPr>
        <p:pic>
          <p:nvPicPr>
            <p:cNvPr id="32" name="C1-front.jpg">
              <a:extLst>
                <a:ext uri="{FF2B5EF4-FFF2-40B4-BE49-F238E27FC236}">
                  <a16:creationId xmlns:a16="http://schemas.microsoft.com/office/drawing/2014/main" id="{92A0C288-600F-4FFC-B33D-1F526CB89E3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54412" y="2174590"/>
              <a:ext cx="921281" cy="1122908"/>
            </a:xfrm>
            <a:prstGeom prst="rect">
              <a:avLst/>
            </a:prstGeom>
            <a:ln w="12700">
              <a:miter lim="400000"/>
            </a:ln>
          </p:spPr>
        </p:pic>
        <p:pic>
          <p:nvPicPr>
            <p:cNvPr id="14" name="Biomark-front.jpg"/>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105400" y="3720817"/>
              <a:ext cx="870293" cy="1141333"/>
            </a:xfrm>
            <a:prstGeom prst="rect">
              <a:avLst/>
            </a:prstGeom>
            <a:ln w="12700">
              <a:miter lim="400000"/>
            </a:ln>
          </p:spPr>
        </p:pic>
        <p:sp>
          <p:nvSpPr>
            <p:cNvPr id="18" name="TextBox 17"/>
            <p:cNvSpPr txBox="1"/>
            <p:nvPr/>
          </p:nvSpPr>
          <p:spPr>
            <a:xfrm>
              <a:off x="4953000" y="3291561"/>
              <a:ext cx="1143000" cy="457200"/>
            </a:xfrm>
            <a:prstGeom prst="rect">
              <a:avLst/>
            </a:prstGeom>
          </p:spPr>
          <p:txBody>
            <a:bodyPr vert="horz" wrap="none" lIns="91440" tIns="45720" rIns="91440" bIns="45720" rtlCol="0" anchor="t">
              <a:noAutofit/>
            </a:bodyPr>
            <a:lstStyle/>
            <a:p>
              <a:r>
                <a:rPr lang="en-US" sz="1400" b="1" dirty="0">
                  <a:latin typeface="Proxima Nova" pitchFamily="2" charset="0"/>
                </a:rPr>
                <a:t>C1™ system</a:t>
              </a:r>
            </a:p>
          </p:txBody>
        </p:sp>
        <p:sp>
          <p:nvSpPr>
            <p:cNvPr id="19" name="TextBox 18"/>
            <p:cNvSpPr txBox="1"/>
            <p:nvPr/>
          </p:nvSpPr>
          <p:spPr>
            <a:xfrm>
              <a:off x="4953000" y="4822394"/>
              <a:ext cx="1447800" cy="457200"/>
            </a:xfrm>
            <a:prstGeom prst="rect">
              <a:avLst/>
            </a:prstGeom>
          </p:spPr>
          <p:txBody>
            <a:bodyPr vert="horz" wrap="none" lIns="91440" tIns="45720" rIns="91440" bIns="45720" rtlCol="0" anchor="t">
              <a:noAutofit/>
            </a:bodyPr>
            <a:lstStyle/>
            <a:p>
              <a:r>
                <a:rPr lang="en-US" sz="1400" b="1" dirty="0">
                  <a:latin typeface="Proxima Nova" pitchFamily="2" charset="0"/>
                </a:rPr>
                <a:t>Biomark™ HD</a:t>
              </a:r>
            </a:p>
          </p:txBody>
        </p:sp>
        <p:pic>
          <p:nvPicPr>
            <p:cNvPr id="20" name="Picture 1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369988" y="2269435"/>
              <a:ext cx="736272" cy="426906"/>
            </a:xfrm>
            <a:prstGeom prst="roundRect">
              <a:avLst>
                <a:gd name="adj" fmla="val 8594"/>
              </a:avLst>
            </a:prstGeom>
            <a:solidFill>
              <a:srgbClr val="FFFFFF">
                <a:shade val="85000"/>
              </a:srgbClr>
            </a:solidFill>
            <a:ln>
              <a:noFill/>
            </a:ln>
            <a:effectLst/>
          </p:spPr>
        </p:pic>
        <p:pic>
          <p:nvPicPr>
            <p:cNvPr id="21" name="Picture 2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522388" y="2421835"/>
              <a:ext cx="736272" cy="426906"/>
            </a:xfrm>
            <a:prstGeom prst="roundRect">
              <a:avLst>
                <a:gd name="adj" fmla="val 8594"/>
              </a:avLst>
            </a:prstGeom>
            <a:solidFill>
              <a:srgbClr val="FFFFFF">
                <a:shade val="85000"/>
              </a:srgbClr>
            </a:solidFill>
            <a:ln>
              <a:noFill/>
            </a:ln>
            <a:effectLst/>
          </p:spPr>
        </p:pic>
        <p:pic>
          <p:nvPicPr>
            <p:cNvPr id="22" name="Picture 21"/>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674788" y="2574235"/>
              <a:ext cx="736272" cy="426906"/>
            </a:xfrm>
            <a:prstGeom prst="roundRect">
              <a:avLst>
                <a:gd name="adj" fmla="val 8594"/>
              </a:avLst>
            </a:prstGeom>
            <a:solidFill>
              <a:srgbClr val="FFFFFF">
                <a:shade val="85000"/>
              </a:srgbClr>
            </a:solidFill>
            <a:ln>
              <a:noFill/>
            </a:ln>
            <a:effectLst/>
          </p:spPr>
        </p:pic>
        <p:pic>
          <p:nvPicPr>
            <p:cNvPr id="23" name="Picture 2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827188" y="2726635"/>
              <a:ext cx="736272" cy="426906"/>
            </a:xfrm>
            <a:prstGeom prst="roundRect">
              <a:avLst>
                <a:gd name="adj" fmla="val 8594"/>
              </a:avLst>
            </a:prstGeom>
            <a:solidFill>
              <a:srgbClr val="FFFFFF">
                <a:shade val="85000"/>
              </a:srgbClr>
            </a:solidFill>
            <a:ln>
              <a:noFill/>
            </a:ln>
            <a:effectLst/>
          </p:spPr>
        </p:pic>
        <p:pic>
          <p:nvPicPr>
            <p:cNvPr id="24" name="Picture 2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979588" y="2879035"/>
              <a:ext cx="736272" cy="426906"/>
            </a:xfrm>
            <a:prstGeom prst="roundRect">
              <a:avLst>
                <a:gd name="adj" fmla="val 8594"/>
              </a:avLst>
            </a:prstGeom>
            <a:solidFill>
              <a:srgbClr val="FFFFFF">
                <a:shade val="85000"/>
              </a:srgbClr>
            </a:solidFill>
            <a:ln>
              <a:noFill/>
            </a:ln>
            <a:effectLst/>
          </p:spPr>
        </p:pic>
        <p:pic>
          <p:nvPicPr>
            <p:cNvPr id="25" name="Picture 2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360588" y="2269435"/>
              <a:ext cx="736272" cy="426906"/>
            </a:xfrm>
            <a:prstGeom prst="roundRect">
              <a:avLst>
                <a:gd name="adj" fmla="val 8594"/>
              </a:avLst>
            </a:prstGeom>
            <a:solidFill>
              <a:srgbClr val="FFFFFF">
                <a:shade val="85000"/>
              </a:srgbClr>
            </a:solidFill>
            <a:ln>
              <a:noFill/>
            </a:ln>
            <a:effectLst/>
          </p:spPr>
        </p:pic>
        <p:pic>
          <p:nvPicPr>
            <p:cNvPr id="26" name="Picture 2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512988" y="2421835"/>
              <a:ext cx="736272" cy="426906"/>
            </a:xfrm>
            <a:prstGeom prst="roundRect">
              <a:avLst>
                <a:gd name="adj" fmla="val 8594"/>
              </a:avLst>
            </a:prstGeom>
            <a:solidFill>
              <a:srgbClr val="FFFFFF">
                <a:shade val="85000"/>
              </a:srgbClr>
            </a:solidFill>
            <a:ln>
              <a:noFill/>
            </a:ln>
            <a:effectLst/>
          </p:spPr>
        </p:pic>
        <p:pic>
          <p:nvPicPr>
            <p:cNvPr id="27" name="Picture 26"/>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665388" y="2574235"/>
              <a:ext cx="736272" cy="426906"/>
            </a:xfrm>
            <a:prstGeom prst="roundRect">
              <a:avLst>
                <a:gd name="adj" fmla="val 8594"/>
              </a:avLst>
            </a:prstGeom>
            <a:solidFill>
              <a:srgbClr val="FFFFFF">
                <a:shade val="85000"/>
              </a:srgbClr>
            </a:solidFill>
            <a:ln>
              <a:noFill/>
            </a:ln>
            <a:effectLst/>
          </p:spPr>
        </p:pic>
        <p:pic>
          <p:nvPicPr>
            <p:cNvPr id="28" name="Picture 27"/>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817788" y="2726635"/>
              <a:ext cx="736272" cy="426906"/>
            </a:xfrm>
            <a:prstGeom prst="roundRect">
              <a:avLst>
                <a:gd name="adj" fmla="val 8594"/>
              </a:avLst>
            </a:prstGeom>
            <a:solidFill>
              <a:srgbClr val="FFFFFF">
                <a:shade val="85000"/>
              </a:srgbClr>
            </a:solidFill>
            <a:ln>
              <a:noFill/>
            </a:ln>
            <a:effectLst/>
          </p:spPr>
        </p:pic>
        <p:pic>
          <p:nvPicPr>
            <p:cNvPr id="29" name="Picture 2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970188" y="2879035"/>
              <a:ext cx="736272" cy="426906"/>
            </a:xfrm>
            <a:prstGeom prst="roundRect">
              <a:avLst>
                <a:gd name="adj" fmla="val 8594"/>
              </a:avLst>
            </a:prstGeom>
            <a:solidFill>
              <a:srgbClr val="FFFFFF">
                <a:shade val="85000"/>
              </a:srgbClr>
            </a:solidFill>
            <a:ln>
              <a:noFill/>
            </a:ln>
            <a:effectLst/>
          </p:spPr>
        </p:pic>
        <p:pic>
          <p:nvPicPr>
            <p:cNvPr id="1027" name="Picture 3"/>
            <p:cNvPicPr>
              <a:picLocks noChangeAspect="1" noChangeArrowheads="1"/>
            </p:cNvPicPr>
            <p:nvPr/>
          </p:nvPicPr>
          <p:blipFill>
            <a:blip r:embed="rId7" cstate="print"/>
            <a:srcRect/>
            <a:stretch>
              <a:fillRect/>
            </a:stretch>
          </p:blipFill>
          <p:spPr bwMode="auto">
            <a:xfrm>
              <a:off x="6391477" y="3799940"/>
              <a:ext cx="569845" cy="386762"/>
            </a:xfrm>
            <a:prstGeom prst="rect">
              <a:avLst/>
            </a:prstGeom>
            <a:noFill/>
            <a:ln w="9525">
              <a:noFill/>
              <a:miter lim="800000"/>
              <a:headEnd/>
              <a:tailEnd/>
            </a:ln>
          </p:spPr>
        </p:pic>
        <p:pic>
          <p:nvPicPr>
            <p:cNvPr id="1028" name="Picture 4"/>
            <p:cNvPicPr>
              <a:picLocks noChangeAspect="1" noChangeArrowheads="1"/>
            </p:cNvPicPr>
            <p:nvPr/>
          </p:nvPicPr>
          <p:blipFill>
            <a:blip r:embed="rId8" cstate="print"/>
            <a:srcRect/>
            <a:stretch>
              <a:fillRect/>
            </a:stretch>
          </p:blipFill>
          <p:spPr bwMode="auto">
            <a:xfrm>
              <a:off x="6937542" y="4242813"/>
              <a:ext cx="575446" cy="386762"/>
            </a:xfrm>
            <a:prstGeom prst="rect">
              <a:avLst/>
            </a:prstGeom>
            <a:noFill/>
            <a:ln w="9525">
              <a:noFill/>
              <a:miter lim="800000"/>
              <a:headEnd/>
              <a:tailEnd/>
            </a:ln>
          </p:spPr>
        </p:pic>
        <p:pic>
          <p:nvPicPr>
            <p:cNvPr id="1029" name="Picture 5"/>
            <p:cNvPicPr>
              <a:picLocks noChangeAspect="1" noChangeArrowheads="1"/>
            </p:cNvPicPr>
            <p:nvPr/>
          </p:nvPicPr>
          <p:blipFill>
            <a:blip r:embed="rId9" cstate="print"/>
            <a:srcRect/>
            <a:stretch>
              <a:fillRect/>
            </a:stretch>
          </p:blipFill>
          <p:spPr bwMode="auto">
            <a:xfrm>
              <a:off x="7512988" y="4622795"/>
              <a:ext cx="607769" cy="412855"/>
            </a:xfrm>
            <a:prstGeom prst="rect">
              <a:avLst/>
            </a:prstGeom>
            <a:noFill/>
            <a:ln w="9525">
              <a:noFill/>
              <a:miter lim="800000"/>
              <a:headEnd/>
              <a:tailEnd/>
            </a:ln>
          </p:spPr>
        </p:pic>
        <p:pic>
          <p:nvPicPr>
            <p:cNvPr id="30" name="Picture 5">
              <a:extLst>
                <a:ext uri="{FF2B5EF4-FFF2-40B4-BE49-F238E27FC236}">
                  <a16:creationId xmlns:a16="http://schemas.microsoft.com/office/drawing/2014/main" id="{9C0D4AEC-CD95-43AA-AD2F-4C22233CCEE3}"/>
                </a:ext>
              </a:extLst>
            </p:cNvPr>
            <p:cNvPicPr>
              <a:picLocks noChangeAspect="1" noChangeArrowheads="1"/>
            </p:cNvPicPr>
            <p:nvPr/>
          </p:nvPicPr>
          <p:blipFill>
            <a:blip r:embed="rId10" cstate="print"/>
            <a:srcRect/>
            <a:stretch>
              <a:fillRect/>
            </a:stretch>
          </p:blipFill>
          <p:spPr bwMode="auto">
            <a:xfrm>
              <a:off x="5083708" y="5311341"/>
              <a:ext cx="970722" cy="1028634"/>
            </a:xfrm>
            <a:prstGeom prst="rect">
              <a:avLst/>
            </a:prstGeom>
            <a:noFill/>
            <a:ln w="9525">
              <a:noFill/>
              <a:miter lim="800000"/>
              <a:headEnd/>
              <a:tailEnd/>
            </a:ln>
          </p:spPr>
        </p:pic>
        <p:sp>
          <p:nvSpPr>
            <p:cNvPr id="31" name="TextBox 30">
              <a:extLst>
                <a:ext uri="{FF2B5EF4-FFF2-40B4-BE49-F238E27FC236}">
                  <a16:creationId xmlns:a16="http://schemas.microsoft.com/office/drawing/2014/main" id="{AFABEDC1-43F8-4AF3-ABBA-6BAECD6B36CA}"/>
                </a:ext>
              </a:extLst>
            </p:cNvPr>
            <p:cNvSpPr txBox="1"/>
            <p:nvPr/>
          </p:nvSpPr>
          <p:spPr>
            <a:xfrm>
              <a:off x="4953000" y="6369586"/>
              <a:ext cx="1447800" cy="457200"/>
            </a:xfrm>
            <a:prstGeom prst="rect">
              <a:avLst/>
            </a:prstGeom>
          </p:spPr>
          <p:txBody>
            <a:bodyPr vert="horz" wrap="none" lIns="91440" tIns="45720" rIns="91440" bIns="45720" rtlCol="0" anchor="t">
              <a:noAutofit/>
            </a:bodyPr>
            <a:lstStyle/>
            <a:p>
              <a:r>
                <a:rPr lang="en-US" sz="1400" b="1" dirty="0">
                  <a:latin typeface="Proxima Nova" pitchFamily="2" charset="0"/>
                </a:rPr>
                <a:t>Polaris™</a:t>
              </a:r>
            </a:p>
          </p:txBody>
        </p:sp>
        <p:sp>
          <p:nvSpPr>
            <p:cNvPr id="34" name="Rectangle 33">
              <a:extLst>
                <a:ext uri="{FF2B5EF4-FFF2-40B4-BE49-F238E27FC236}">
                  <a16:creationId xmlns:a16="http://schemas.microsoft.com/office/drawing/2014/main" id="{91989966-BE75-4C7B-B531-6434F77B6C0E}"/>
                </a:ext>
              </a:extLst>
            </p:cNvPr>
            <p:cNvSpPr/>
            <p:nvPr/>
          </p:nvSpPr>
          <p:spPr>
            <a:xfrm>
              <a:off x="4948247" y="2084746"/>
              <a:ext cx="3877701" cy="1477819"/>
            </a:xfrm>
            <a:prstGeom prst="rect">
              <a:avLst/>
            </a:prstGeom>
            <a:noFill/>
            <a:ln w="25400" cap="sq">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E777CDBE-EFFE-42B9-809B-69F2B09974BA}"/>
                </a:ext>
              </a:extLst>
            </p:cNvPr>
            <p:cNvSpPr/>
            <p:nvPr/>
          </p:nvSpPr>
          <p:spPr>
            <a:xfrm>
              <a:off x="4954872" y="3655127"/>
              <a:ext cx="3877701" cy="1477819"/>
            </a:xfrm>
            <a:prstGeom prst="rect">
              <a:avLst/>
            </a:prstGeom>
            <a:noFill/>
            <a:ln w="25400" cap="sq">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479453D4-A666-43CC-80FA-6E418A4BF30C}"/>
                </a:ext>
              </a:extLst>
            </p:cNvPr>
            <p:cNvSpPr/>
            <p:nvPr/>
          </p:nvSpPr>
          <p:spPr>
            <a:xfrm>
              <a:off x="4934996" y="5238763"/>
              <a:ext cx="3877701" cy="1477819"/>
            </a:xfrm>
            <a:prstGeom prst="rect">
              <a:avLst/>
            </a:prstGeom>
            <a:noFill/>
            <a:ln w="25400" cap="sq">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
              <a:extLst>
                <a:ext uri="{FF2B5EF4-FFF2-40B4-BE49-F238E27FC236}">
                  <a16:creationId xmlns:a16="http://schemas.microsoft.com/office/drawing/2014/main" id="{33E60063-8800-4A0B-A3E5-6030C99C577E}"/>
                </a:ext>
              </a:extLst>
            </p:cNvPr>
            <p:cNvPicPr>
              <a:picLocks noChangeAspect="1" noChangeArrowheads="1"/>
            </p:cNvPicPr>
            <p:nvPr/>
          </p:nvPicPr>
          <p:blipFill>
            <a:blip r:embed="rId7" cstate="print"/>
            <a:srcRect/>
            <a:stretch>
              <a:fillRect/>
            </a:stretch>
          </p:blipFill>
          <p:spPr bwMode="auto">
            <a:xfrm>
              <a:off x="6389258" y="5397148"/>
              <a:ext cx="569845" cy="386762"/>
            </a:xfrm>
            <a:prstGeom prst="rect">
              <a:avLst/>
            </a:prstGeom>
            <a:noFill/>
            <a:ln w="9525">
              <a:noFill/>
              <a:miter lim="800000"/>
              <a:headEnd/>
              <a:tailEnd/>
            </a:ln>
          </p:spPr>
        </p:pic>
      </p:grpSp>
    </p:spTree>
    <p:custDataLst>
      <p:tags r:id="rId1"/>
    </p:custDataLst>
    <p:extLst>
      <p:ext uri="{BB962C8B-B14F-4D97-AF65-F5344CB8AC3E}">
        <p14:creationId xmlns:p14="http://schemas.microsoft.com/office/powerpoint/2010/main" val="4074754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7934A8-CCB4-4FDF-BD49-3F56196FAEDC}"/>
              </a:ext>
            </a:extLst>
          </p:cNvPr>
          <p:cNvPicPr>
            <a:picLocks noChangeAspect="1"/>
          </p:cNvPicPr>
          <p:nvPr/>
        </p:nvPicPr>
        <p:blipFill>
          <a:blip r:embed="rId3"/>
          <a:stretch>
            <a:fillRect/>
          </a:stretch>
        </p:blipFill>
        <p:spPr>
          <a:xfrm>
            <a:off x="1011275" y="2453016"/>
            <a:ext cx="1897589" cy="2725344"/>
          </a:xfrm>
          <a:prstGeom prst="rect">
            <a:avLst/>
          </a:prstGeom>
        </p:spPr>
      </p:pic>
      <p:sp>
        <p:nvSpPr>
          <p:cNvPr id="2" name="Title 1">
            <a:extLst>
              <a:ext uri="{FF2B5EF4-FFF2-40B4-BE49-F238E27FC236}">
                <a16:creationId xmlns:a16="http://schemas.microsoft.com/office/drawing/2014/main" id="{9EE1F5F8-7753-4B52-8DFC-EFB6F41A3881}"/>
              </a:ext>
            </a:extLst>
          </p:cNvPr>
          <p:cNvSpPr>
            <a:spLocks noGrp="1"/>
          </p:cNvSpPr>
          <p:nvPr>
            <p:ph type="title"/>
          </p:nvPr>
        </p:nvSpPr>
        <p:spPr/>
        <p:txBody>
          <a:bodyPr/>
          <a:lstStyle/>
          <a:p>
            <a:r>
              <a:rPr lang="en-US"/>
              <a:t>Total RNA Seq </a:t>
            </a:r>
            <a:br>
              <a:rPr lang="en-US"/>
            </a:br>
            <a:r>
              <a:rPr lang="en-US" sz="2400" b="0"/>
              <a:t>Detects more nonpoly(A), Neat1 isoforms than SMART-Seq v4</a:t>
            </a:r>
            <a:endParaRPr lang="en-US" b="0" dirty="0"/>
          </a:p>
        </p:txBody>
      </p:sp>
      <p:sp>
        <p:nvSpPr>
          <p:cNvPr id="9" name="Content Placeholder 2">
            <a:extLst>
              <a:ext uri="{FF2B5EF4-FFF2-40B4-BE49-F238E27FC236}">
                <a16:creationId xmlns:a16="http://schemas.microsoft.com/office/drawing/2014/main" id="{31473BD7-6F1A-4D7F-A8F6-3F4F7EDFFEC5}"/>
              </a:ext>
            </a:extLst>
          </p:cNvPr>
          <p:cNvSpPr txBox="1">
            <a:spLocks/>
          </p:cNvSpPr>
          <p:nvPr/>
        </p:nvSpPr>
        <p:spPr>
          <a:xfrm>
            <a:off x="1838496" y="2178437"/>
            <a:ext cx="505418" cy="29362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Proxima Nova"/>
                <a:ea typeface="+mn-ea"/>
                <a:cs typeface="+mn-cs"/>
              </a:rPr>
              <a:t>TRS</a:t>
            </a:r>
          </a:p>
        </p:txBody>
      </p:sp>
      <p:sp>
        <p:nvSpPr>
          <p:cNvPr id="10" name="Content Placeholder 2">
            <a:extLst>
              <a:ext uri="{FF2B5EF4-FFF2-40B4-BE49-F238E27FC236}">
                <a16:creationId xmlns:a16="http://schemas.microsoft.com/office/drawing/2014/main" id="{C48E7F65-D10F-4D38-B8D3-0F59C8828B87}"/>
              </a:ext>
            </a:extLst>
          </p:cNvPr>
          <p:cNvSpPr txBox="1">
            <a:spLocks/>
          </p:cNvSpPr>
          <p:nvPr/>
        </p:nvSpPr>
        <p:spPr>
          <a:xfrm>
            <a:off x="2341768" y="2185990"/>
            <a:ext cx="505418" cy="293629"/>
          </a:xfrm>
          <a:prstGeom prst="rect">
            <a:avLst/>
          </a:prstGeom>
        </p:spPr>
        <p:txBody>
          <a:bodyPr vert="horz" lIns="91440" tIns="45720" rIns="91440" bIns="45720" rtlCol="0">
            <a:normAutofit fontScale="92500"/>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Proxima Nova"/>
                <a:ea typeface="+mn-ea"/>
                <a:cs typeface="+mn-cs"/>
              </a:rPr>
              <a:t>SSv4</a:t>
            </a:r>
          </a:p>
        </p:txBody>
      </p:sp>
      <p:grpSp>
        <p:nvGrpSpPr>
          <p:cNvPr id="20" name="Group 19">
            <a:extLst>
              <a:ext uri="{FF2B5EF4-FFF2-40B4-BE49-F238E27FC236}">
                <a16:creationId xmlns:a16="http://schemas.microsoft.com/office/drawing/2014/main" id="{B0E84313-236F-4AA4-859A-C98B4C11D575}"/>
              </a:ext>
            </a:extLst>
          </p:cNvPr>
          <p:cNvGrpSpPr/>
          <p:nvPr/>
        </p:nvGrpSpPr>
        <p:grpSpPr>
          <a:xfrm>
            <a:off x="2933822" y="2880077"/>
            <a:ext cx="990978" cy="778259"/>
            <a:chOff x="3063309" y="2269667"/>
            <a:chExt cx="990978" cy="778259"/>
          </a:xfrm>
        </p:grpSpPr>
        <p:sp>
          <p:nvSpPr>
            <p:cNvPr id="8" name="Content Placeholder 2">
              <a:extLst>
                <a:ext uri="{FF2B5EF4-FFF2-40B4-BE49-F238E27FC236}">
                  <a16:creationId xmlns:a16="http://schemas.microsoft.com/office/drawing/2014/main" id="{FC758563-7356-4D8B-8F3E-A68263CEC18F}"/>
                </a:ext>
              </a:extLst>
            </p:cNvPr>
            <p:cNvSpPr txBox="1">
              <a:spLocks/>
            </p:cNvSpPr>
            <p:nvPr/>
          </p:nvSpPr>
          <p:spPr>
            <a:xfrm>
              <a:off x="3063309" y="2269667"/>
              <a:ext cx="990978" cy="293629"/>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black"/>
                  </a:solidFill>
                  <a:effectLst/>
                  <a:uLnTx/>
                  <a:uFillTx/>
                  <a:latin typeface="Proxima Nova"/>
                  <a:ea typeface="+mn-ea"/>
                  <a:cs typeface="+mn-cs"/>
                </a:rPr>
                <a:t>log2(TPM+1)</a:t>
              </a:r>
            </a:p>
          </p:txBody>
        </p:sp>
        <p:pic>
          <p:nvPicPr>
            <p:cNvPr id="18" name="Picture 17">
              <a:extLst>
                <a:ext uri="{FF2B5EF4-FFF2-40B4-BE49-F238E27FC236}">
                  <a16:creationId xmlns:a16="http://schemas.microsoft.com/office/drawing/2014/main" id="{CA844473-42AF-4501-B2B4-60907A34313C}"/>
                </a:ext>
              </a:extLst>
            </p:cNvPr>
            <p:cNvPicPr>
              <a:picLocks noChangeAspect="1"/>
            </p:cNvPicPr>
            <p:nvPr/>
          </p:nvPicPr>
          <p:blipFill>
            <a:blip r:embed="rId4"/>
            <a:stretch>
              <a:fillRect/>
            </a:stretch>
          </p:blipFill>
          <p:spPr>
            <a:xfrm>
              <a:off x="3126056" y="2530027"/>
              <a:ext cx="234834" cy="382044"/>
            </a:xfrm>
            <a:prstGeom prst="rect">
              <a:avLst/>
            </a:prstGeom>
          </p:spPr>
        </p:pic>
        <p:sp>
          <p:nvSpPr>
            <p:cNvPr id="19" name="Content Placeholder 2">
              <a:extLst>
                <a:ext uri="{FF2B5EF4-FFF2-40B4-BE49-F238E27FC236}">
                  <a16:creationId xmlns:a16="http://schemas.microsoft.com/office/drawing/2014/main" id="{E548E1AF-2851-423F-8FA9-B910A48742CF}"/>
                </a:ext>
              </a:extLst>
            </p:cNvPr>
            <p:cNvSpPr txBox="1">
              <a:spLocks/>
            </p:cNvSpPr>
            <p:nvPr/>
          </p:nvSpPr>
          <p:spPr>
            <a:xfrm>
              <a:off x="3275343" y="2483464"/>
              <a:ext cx="382084" cy="564462"/>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kern="1200" cap="none" spc="0" normalizeH="0" baseline="0" noProof="0" dirty="0">
                  <a:ln>
                    <a:noFill/>
                  </a:ln>
                  <a:solidFill>
                    <a:prstClr val="black"/>
                  </a:solidFill>
                  <a:effectLst/>
                  <a:uLnTx/>
                  <a:uFillTx/>
                  <a:latin typeface="Proxima Nova"/>
                  <a:ea typeface="+mn-ea"/>
                  <a:cs typeface="+mn-cs"/>
                </a:rPr>
                <a:t>4</a:t>
              </a: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900" b="0" i="0" u="none" strike="noStrike" kern="1200" cap="none" spc="0" normalizeH="0" baseline="0" noProof="0" dirty="0">
                <a:ln>
                  <a:noFill/>
                </a:ln>
                <a:solidFill>
                  <a:prstClr val="black"/>
                </a:solidFill>
                <a:effectLst/>
                <a:uLnTx/>
                <a:uFillTx/>
                <a:latin typeface="Proxima Nova"/>
                <a:ea typeface="+mn-ea"/>
                <a:cs typeface="+mn-cs"/>
              </a:endParaRPr>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kern="1200" cap="none" spc="0" normalizeH="0" baseline="0" noProof="0" dirty="0">
                  <a:ln>
                    <a:noFill/>
                  </a:ln>
                  <a:solidFill>
                    <a:prstClr val="black"/>
                  </a:solidFill>
                  <a:effectLst/>
                  <a:uLnTx/>
                  <a:uFillTx/>
                  <a:latin typeface="Proxima Nova"/>
                  <a:ea typeface="+mn-ea"/>
                  <a:cs typeface="+mn-cs"/>
                </a:rPr>
                <a:t>0</a:t>
              </a:r>
            </a:p>
          </p:txBody>
        </p:sp>
      </p:grpSp>
      <p:sp>
        <p:nvSpPr>
          <p:cNvPr id="32" name="Rectangle 31">
            <a:extLst>
              <a:ext uri="{FF2B5EF4-FFF2-40B4-BE49-F238E27FC236}">
                <a16:creationId xmlns:a16="http://schemas.microsoft.com/office/drawing/2014/main" id="{350A3113-D765-4449-81D8-30838FC644D3}"/>
              </a:ext>
            </a:extLst>
          </p:cNvPr>
          <p:cNvSpPr/>
          <p:nvPr/>
        </p:nvSpPr>
        <p:spPr>
          <a:xfrm>
            <a:off x="1626642" y="1829662"/>
            <a:ext cx="1623620"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roxima Nova"/>
                <a:ea typeface="+mn-ea"/>
                <a:cs typeface="+mn-cs"/>
              </a:rPr>
              <a:t>Average expression</a:t>
            </a:r>
          </a:p>
        </p:txBody>
      </p:sp>
      <p:sp>
        <p:nvSpPr>
          <p:cNvPr id="17" name="Right Brace 16">
            <a:extLst>
              <a:ext uri="{FF2B5EF4-FFF2-40B4-BE49-F238E27FC236}">
                <a16:creationId xmlns:a16="http://schemas.microsoft.com/office/drawing/2014/main" id="{70B4D91A-293A-473A-8CBD-E0249DFFB24F}"/>
              </a:ext>
            </a:extLst>
          </p:cNvPr>
          <p:cNvSpPr/>
          <p:nvPr/>
        </p:nvSpPr>
        <p:spPr>
          <a:xfrm rot="16200000">
            <a:off x="2070103" y="2227165"/>
            <a:ext cx="52581" cy="4529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a:ea typeface="+mn-ea"/>
              <a:cs typeface="+mn-cs"/>
            </a:endParaRPr>
          </a:p>
        </p:txBody>
      </p:sp>
      <p:sp>
        <p:nvSpPr>
          <p:cNvPr id="28" name="Right Brace 27">
            <a:extLst>
              <a:ext uri="{FF2B5EF4-FFF2-40B4-BE49-F238E27FC236}">
                <a16:creationId xmlns:a16="http://schemas.microsoft.com/office/drawing/2014/main" id="{48F75E44-3A63-4C77-9C14-A24FF0A8A6C4}"/>
              </a:ext>
            </a:extLst>
          </p:cNvPr>
          <p:cNvSpPr/>
          <p:nvPr/>
        </p:nvSpPr>
        <p:spPr>
          <a:xfrm rot="16200000">
            <a:off x="2581591" y="2226081"/>
            <a:ext cx="52581" cy="45290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a:ea typeface="+mn-ea"/>
              <a:cs typeface="+mn-cs"/>
            </a:endParaRPr>
          </a:p>
        </p:txBody>
      </p:sp>
      <p:sp>
        <p:nvSpPr>
          <p:cNvPr id="25" name="Content Placeholder 2">
            <a:extLst>
              <a:ext uri="{FF2B5EF4-FFF2-40B4-BE49-F238E27FC236}">
                <a16:creationId xmlns:a16="http://schemas.microsoft.com/office/drawing/2014/main" id="{FBEE11F3-B9CB-4E13-BBFF-CA449A70642A}"/>
              </a:ext>
            </a:extLst>
          </p:cNvPr>
          <p:cNvSpPr txBox="1">
            <a:spLocks/>
          </p:cNvSpPr>
          <p:nvPr/>
        </p:nvSpPr>
        <p:spPr>
          <a:xfrm>
            <a:off x="426947" y="2571626"/>
            <a:ext cx="664704" cy="2110375"/>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(22,743)</a:t>
            </a:r>
          </a:p>
          <a:p>
            <a:pPr marL="0" marR="0" lvl="1" indent="0" algn="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(2994)</a:t>
            </a:r>
          </a:p>
          <a:p>
            <a:pPr marL="0" marR="0" lvl="1" indent="0" algn="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(1,145)</a:t>
            </a:r>
          </a:p>
          <a:p>
            <a:pPr marL="0" marR="0" lvl="1" indent="0" algn="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(512)</a:t>
            </a:r>
          </a:p>
          <a:p>
            <a:pPr marL="0" marR="0" lvl="1" indent="0" algn="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(1,053)</a:t>
            </a:r>
          </a:p>
          <a:p>
            <a:pPr marL="0" marR="0" lvl="1" indent="0" algn="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(3,300)</a:t>
            </a:r>
          </a:p>
          <a:p>
            <a:pPr marL="0" marR="0" lvl="1" indent="0" algn="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(3,441)</a:t>
            </a:r>
          </a:p>
          <a:p>
            <a:pPr marL="0" marR="0" lvl="1" indent="0" algn="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(3,524)</a:t>
            </a:r>
          </a:p>
        </p:txBody>
      </p:sp>
      <p:sp>
        <p:nvSpPr>
          <p:cNvPr id="26" name="Content Placeholder 2">
            <a:extLst>
              <a:ext uri="{FF2B5EF4-FFF2-40B4-BE49-F238E27FC236}">
                <a16:creationId xmlns:a16="http://schemas.microsoft.com/office/drawing/2014/main" id="{F404EBBE-A0CF-49B6-8805-3702DF321C54}"/>
              </a:ext>
            </a:extLst>
          </p:cNvPr>
          <p:cNvSpPr txBox="1">
            <a:spLocks/>
          </p:cNvSpPr>
          <p:nvPr/>
        </p:nvSpPr>
        <p:spPr>
          <a:xfrm>
            <a:off x="496151" y="2365507"/>
            <a:ext cx="1344095" cy="293629"/>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prstClr val="black"/>
                </a:solidFill>
                <a:effectLst/>
                <a:uLnTx/>
                <a:uFillTx/>
                <a:latin typeface="Proxima Nova"/>
                <a:ea typeface="+mn-ea"/>
                <a:cs typeface="+mn-cs"/>
              </a:rPr>
              <a:t>(length) Neat1 isoform</a:t>
            </a:r>
          </a:p>
        </p:txBody>
      </p:sp>
      <p:grpSp>
        <p:nvGrpSpPr>
          <p:cNvPr id="3" name="Group 2">
            <a:extLst>
              <a:ext uri="{FF2B5EF4-FFF2-40B4-BE49-F238E27FC236}">
                <a16:creationId xmlns:a16="http://schemas.microsoft.com/office/drawing/2014/main" id="{C5B26BBC-FDBF-46E1-850B-5A0844F33DDB}"/>
              </a:ext>
            </a:extLst>
          </p:cNvPr>
          <p:cNvGrpSpPr/>
          <p:nvPr/>
        </p:nvGrpSpPr>
        <p:grpSpPr>
          <a:xfrm>
            <a:off x="3511342" y="1779419"/>
            <a:ext cx="5346272" cy="3398941"/>
            <a:chOff x="3511342" y="1779419"/>
            <a:chExt cx="5346272" cy="4358865"/>
          </a:xfrm>
        </p:grpSpPr>
        <p:sp>
          <p:nvSpPr>
            <p:cNvPr id="22" name="Content Placeholder 2">
              <a:extLst>
                <a:ext uri="{FF2B5EF4-FFF2-40B4-BE49-F238E27FC236}">
                  <a16:creationId xmlns:a16="http://schemas.microsoft.com/office/drawing/2014/main" id="{E5C8DB61-7EFE-4A7B-A1EE-3C44AE2880A0}"/>
                </a:ext>
              </a:extLst>
            </p:cNvPr>
            <p:cNvSpPr txBox="1">
              <a:spLocks/>
            </p:cNvSpPr>
            <p:nvPr/>
          </p:nvSpPr>
          <p:spPr>
            <a:xfrm>
              <a:off x="4343639" y="1779419"/>
              <a:ext cx="2393973" cy="29362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roxima Nova"/>
                  <a:ea typeface="+mn-ea"/>
                  <a:cs typeface="+mn-cs"/>
                </a:rPr>
                <a:t>Total RNA Seq single cells</a:t>
              </a:r>
            </a:p>
          </p:txBody>
        </p:sp>
        <p:sp>
          <p:nvSpPr>
            <p:cNvPr id="23" name="Content Placeholder 2">
              <a:extLst>
                <a:ext uri="{FF2B5EF4-FFF2-40B4-BE49-F238E27FC236}">
                  <a16:creationId xmlns:a16="http://schemas.microsoft.com/office/drawing/2014/main" id="{8AE9810E-9F5A-4BD6-B8C0-FD071C5C342F}"/>
                </a:ext>
              </a:extLst>
            </p:cNvPr>
            <p:cNvSpPr txBox="1">
              <a:spLocks/>
            </p:cNvSpPr>
            <p:nvPr/>
          </p:nvSpPr>
          <p:spPr>
            <a:xfrm>
              <a:off x="6510812" y="1779419"/>
              <a:ext cx="2346802" cy="29362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Proxima Nova"/>
                  <a:ea typeface="+mn-ea"/>
                  <a:cs typeface="+mn-cs"/>
                </a:rPr>
                <a:t>SMART-Seq v4 single cells</a:t>
              </a:r>
            </a:p>
          </p:txBody>
        </p:sp>
        <p:sp>
          <p:nvSpPr>
            <p:cNvPr id="29" name="Rectangle 28">
              <a:extLst>
                <a:ext uri="{FF2B5EF4-FFF2-40B4-BE49-F238E27FC236}">
                  <a16:creationId xmlns:a16="http://schemas.microsoft.com/office/drawing/2014/main" id="{66B895D0-ABDA-49AF-8501-DA01DBF8D0FF}"/>
                </a:ext>
              </a:extLst>
            </p:cNvPr>
            <p:cNvSpPr/>
            <p:nvPr/>
          </p:nvSpPr>
          <p:spPr>
            <a:xfrm>
              <a:off x="3526779" y="2571626"/>
              <a:ext cx="1023724" cy="307777"/>
            </a:xfrm>
            <a:prstGeom prst="rect">
              <a:avLst/>
            </a:prstGeom>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Proxima Nova"/>
                  <a:ea typeface="+mn-ea"/>
                  <a:cs typeface="+mn-cs"/>
                </a:rPr>
                <a:t>K562</a:t>
              </a:r>
            </a:p>
          </p:txBody>
        </p:sp>
        <p:sp>
          <p:nvSpPr>
            <p:cNvPr id="30" name="Rectangle 29">
              <a:extLst>
                <a:ext uri="{FF2B5EF4-FFF2-40B4-BE49-F238E27FC236}">
                  <a16:creationId xmlns:a16="http://schemas.microsoft.com/office/drawing/2014/main" id="{58625A55-8505-47BA-9A44-1985D9D04D2F}"/>
                </a:ext>
              </a:extLst>
            </p:cNvPr>
            <p:cNvSpPr/>
            <p:nvPr/>
          </p:nvSpPr>
          <p:spPr>
            <a:xfrm>
              <a:off x="3526779" y="3914459"/>
              <a:ext cx="1023724" cy="307777"/>
            </a:xfrm>
            <a:prstGeom prst="rect">
              <a:avLst/>
            </a:prstGeom>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Proxima Nova"/>
                  <a:ea typeface="+mn-ea"/>
                  <a:cs typeface="+mn-cs"/>
                </a:rPr>
                <a:t>HL-60</a:t>
              </a:r>
            </a:p>
          </p:txBody>
        </p:sp>
        <p:sp>
          <p:nvSpPr>
            <p:cNvPr id="31" name="Rectangle 30">
              <a:extLst>
                <a:ext uri="{FF2B5EF4-FFF2-40B4-BE49-F238E27FC236}">
                  <a16:creationId xmlns:a16="http://schemas.microsoft.com/office/drawing/2014/main" id="{7AE2DD2D-C6D2-47B3-BE2C-953940F4F99C}"/>
                </a:ext>
              </a:extLst>
            </p:cNvPr>
            <p:cNvSpPr/>
            <p:nvPr/>
          </p:nvSpPr>
          <p:spPr>
            <a:xfrm>
              <a:off x="3511342" y="5167806"/>
              <a:ext cx="1039161" cy="523220"/>
            </a:xfrm>
            <a:prstGeom prst="rect">
              <a:avLst/>
            </a:prstGeom>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Proxima Nova"/>
                  <a:ea typeface="+mn-ea"/>
                  <a:cs typeface="+mn-cs"/>
                </a:rPr>
                <a:t>Activated T cells</a:t>
              </a:r>
              <a:endParaRPr kumimoji="0" lang="en-US" sz="1400" b="1" i="0" u="none" strike="noStrike" kern="1200" cap="none" spc="0" normalizeH="0" baseline="0" noProof="0" dirty="0">
                <a:ln>
                  <a:noFill/>
                </a:ln>
                <a:solidFill>
                  <a:srgbClr val="FF0000"/>
                </a:solidFill>
                <a:effectLst/>
                <a:uLnTx/>
                <a:uFillTx/>
                <a:latin typeface="Proxima Nova"/>
                <a:ea typeface="+mn-ea"/>
                <a:cs typeface="+mn-cs"/>
              </a:endParaRPr>
            </a:p>
          </p:txBody>
        </p:sp>
        <p:pic>
          <p:nvPicPr>
            <p:cNvPr id="5" name="Picture 4">
              <a:extLst>
                <a:ext uri="{FF2B5EF4-FFF2-40B4-BE49-F238E27FC236}">
                  <a16:creationId xmlns:a16="http://schemas.microsoft.com/office/drawing/2014/main" id="{36EA9C6E-2146-4003-A5A1-A76A5554FD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8343" y="2073048"/>
              <a:ext cx="4378357" cy="4065236"/>
            </a:xfrm>
            <a:prstGeom prst="rect">
              <a:avLst/>
            </a:prstGeom>
          </p:spPr>
        </p:pic>
      </p:grpSp>
      <p:sp>
        <p:nvSpPr>
          <p:cNvPr id="24" name="Content Placeholder 2">
            <a:extLst>
              <a:ext uri="{FF2B5EF4-FFF2-40B4-BE49-F238E27FC236}">
                <a16:creationId xmlns:a16="http://schemas.microsoft.com/office/drawing/2014/main" id="{0DC933D4-488D-4E7F-B290-D5F9DD81DE8B}"/>
              </a:ext>
            </a:extLst>
          </p:cNvPr>
          <p:cNvSpPr txBox="1">
            <a:spLocks/>
          </p:cNvSpPr>
          <p:nvPr/>
        </p:nvSpPr>
        <p:spPr>
          <a:xfrm>
            <a:off x="457200" y="5238239"/>
            <a:ext cx="4132162" cy="36487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white">
                    <a:lumMod val="50000"/>
                  </a:prstClr>
                </a:solidFill>
                <a:effectLst/>
                <a:uLnTx/>
                <a:uFillTx/>
                <a:latin typeface="Proxima Nova"/>
                <a:ea typeface="+mn-ea"/>
                <a:cs typeface="+mn-cs"/>
              </a:rPr>
              <a:t>Neat1 = nuclear-enriched abundant </a:t>
            </a:r>
            <a:r>
              <a:rPr lang="en-US" sz="1200" dirty="0">
                <a:solidFill>
                  <a:prstClr val="white">
                    <a:lumMod val="50000"/>
                  </a:prstClr>
                </a:solidFill>
                <a:latin typeface="Proxima Nova"/>
              </a:rPr>
              <a:t>t</a:t>
            </a:r>
            <a:r>
              <a:rPr kumimoji="0" lang="en-US" sz="1200" b="0" i="0" u="none" strike="noStrike" kern="1200" cap="none" spc="0" normalizeH="0" baseline="0" noProof="0" dirty="0">
                <a:ln>
                  <a:noFill/>
                </a:ln>
                <a:solidFill>
                  <a:prstClr val="white">
                    <a:lumMod val="50000"/>
                  </a:prstClr>
                </a:solidFill>
                <a:effectLst/>
                <a:uLnTx/>
                <a:uFillTx/>
                <a:latin typeface="Proxima Nova"/>
                <a:ea typeface="+mn-ea"/>
                <a:cs typeface="+mn-cs"/>
              </a:rPr>
              <a:t>ranscript 1</a:t>
            </a:r>
          </a:p>
        </p:txBody>
      </p:sp>
      <p:sp>
        <p:nvSpPr>
          <p:cNvPr id="27" name="Rectangle 26">
            <a:extLst>
              <a:ext uri="{FF2B5EF4-FFF2-40B4-BE49-F238E27FC236}">
                <a16:creationId xmlns:a16="http://schemas.microsoft.com/office/drawing/2014/main" id="{7308665A-5416-4914-B7C9-495FC18457F0}"/>
              </a:ext>
            </a:extLst>
          </p:cNvPr>
          <p:cNvSpPr/>
          <p:nvPr/>
        </p:nvSpPr>
        <p:spPr>
          <a:xfrm>
            <a:off x="1568858" y="5786079"/>
            <a:ext cx="6006285"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30080"/>
                </a:solidFill>
                <a:effectLst/>
                <a:uLnTx/>
                <a:uFillTx/>
                <a:latin typeface="Proxima Nova"/>
                <a:ea typeface="+mn-ea"/>
                <a:cs typeface="+mn-cs"/>
              </a:rPr>
              <a:t>Total RNA</a:t>
            </a:r>
            <a:r>
              <a:rPr kumimoji="0" lang="en-US" sz="2000" b="0" i="0" u="none" strike="noStrike" kern="1200" cap="none" spc="0" normalizeH="0" noProof="0" dirty="0">
                <a:ln>
                  <a:noFill/>
                </a:ln>
                <a:solidFill>
                  <a:srgbClr val="530080"/>
                </a:solidFill>
                <a:effectLst/>
                <a:uLnTx/>
                <a:uFillTx/>
                <a:latin typeface="Proxima Nova"/>
                <a:ea typeface="+mn-ea"/>
                <a:cs typeface="+mn-cs"/>
              </a:rPr>
              <a:t> </a:t>
            </a:r>
            <a:r>
              <a:rPr kumimoji="0" lang="en-US" sz="2000" b="0" i="0" u="none" strike="noStrike" kern="1200" cap="none" spc="0" normalizeH="0" baseline="0" noProof="0" dirty="0">
                <a:ln>
                  <a:noFill/>
                </a:ln>
                <a:solidFill>
                  <a:srgbClr val="530080"/>
                </a:solidFill>
                <a:effectLst/>
                <a:uLnTx/>
                <a:uFillTx/>
                <a:latin typeface="Proxima Nova"/>
                <a:ea typeface="+mn-ea"/>
                <a:cs typeface="+mn-cs"/>
              </a:rPr>
              <a:t>Seq shows greater detection in the isoforms of a nonpoly(A), noncoding RNA.</a:t>
            </a:r>
          </a:p>
        </p:txBody>
      </p:sp>
    </p:spTree>
    <p:custDataLst>
      <p:tags r:id="rId1"/>
    </p:custDataLst>
    <p:extLst>
      <p:ext uri="{BB962C8B-B14F-4D97-AF65-F5344CB8AC3E}">
        <p14:creationId xmlns:p14="http://schemas.microsoft.com/office/powerpoint/2010/main" val="347453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8CBC8-C487-4585-B342-1254907C37B2}"/>
              </a:ext>
            </a:extLst>
          </p:cNvPr>
          <p:cNvSpPr>
            <a:spLocks noGrp="1"/>
          </p:cNvSpPr>
          <p:nvPr>
            <p:ph type="title"/>
          </p:nvPr>
        </p:nvSpPr>
        <p:spPr/>
        <p:txBody>
          <a:bodyPr/>
          <a:lstStyle/>
          <a:p>
            <a:r>
              <a:rPr lang="en-US" dirty="0"/>
              <a:t>Conclusion</a:t>
            </a:r>
          </a:p>
        </p:txBody>
      </p:sp>
    </p:spTree>
    <p:custDataLst>
      <p:tags r:id="rId1"/>
    </p:custDataLst>
    <p:extLst>
      <p:ext uri="{BB962C8B-B14F-4D97-AF65-F5344CB8AC3E}">
        <p14:creationId xmlns:p14="http://schemas.microsoft.com/office/powerpoint/2010/main" val="632465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4D251-4827-4F63-B3B6-2807E2F77B98}"/>
              </a:ext>
            </a:extLst>
          </p:cNvPr>
          <p:cNvSpPr>
            <a:spLocks noGrp="1"/>
          </p:cNvSpPr>
          <p:nvPr>
            <p:ph type="title"/>
          </p:nvPr>
        </p:nvSpPr>
        <p:spPr/>
        <p:txBody>
          <a:bodyPr/>
          <a:lstStyle/>
          <a:p>
            <a:r>
              <a:rPr lang="en-US" dirty="0"/>
              <a:t>Total RNA-</a:t>
            </a:r>
            <a:r>
              <a:rPr lang="en-US" dirty="0" err="1"/>
              <a:t>Seq</a:t>
            </a:r>
            <a:r>
              <a:rPr lang="en-US" dirty="0"/>
              <a:t> methods can detect full-length </a:t>
            </a:r>
            <a:r>
              <a:rPr lang="en-US" dirty="0" err="1"/>
              <a:t>nonpoly</a:t>
            </a:r>
            <a:r>
              <a:rPr lang="en-US" dirty="0"/>
              <a:t>(A) isoforms</a:t>
            </a:r>
          </a:p>
        </p:txBody>
      </p:sp>
      <p:graphicFrame>
        <p:nvGraphicFramePr>
          <p:cNvPr id="4" name="Content Placeholder 6">
            <a:extLst>
              <a:ext uri="{FF2B5EF4-FFF2-40B4-BE49-F238E27FC236}">
                <a16:creationId xmlns:a16="http://schemas.microsoft.com/office/drawing/2014/main" id="{45C21028-2099-4959-A6D1-3E72AB9806E9}"/>
              </a:ext>
            </a:extLst>
          </p:cNvPr>
          <p:cNvGraphicFramePr>
            <a:graphicFrameLocks noGrp="1"/>
          </p:cNvGraphicFramePr>
          <p:nvPr>
            <p:ph idx="1"/>
            <p:extLst>
              <p:ext uri="{D42A27DB-BD31-4B8C-83A1-F6EECF244321}">
                <p14:modId xmlns:p14="http://schemas.microsoft.com/office/powerpoint/2010/main" val="3091849513"/>
              </p:ext>
            </p:extLst>
          </p:nvPr>
        </p:nvGraphicFramePr>
        <p:xfrm>
          <a:off x="457200" y="2286000"/>
          <a:ext cx="8229603" cy="3478347"/>
        </p:xfrm>
        <a:graphic>
          <a:graphicData uri="http://schemas.openxmlformats.org/drawingml/2006/table">
            <a:tbl>
              <a:tblPr firstRow="1" bandRow="1">
                <a:tableStyleId>{5C22544A-7EE6-4342-B048-85BDC9FD1C3A}</a:tableStyleId>
              </a:tblPr>
              <a:tblGrid>
                <a:gridCol w="1960323">
                  <a:extLst>
                    <a:ext uri="{9D8B030D-6E8A-4147-A177-3AD203B41FA5}">
                      <a16:colId xmlns:a16="http://schemas.microsoft.com/office/drawing/2014/main" val="20000"/>
                    </a:ext>
                  </a:extLst>
                </a:gridCol>
                <a:gridCol w="1567320">
                  <a:extLst>
                    <a:ext uri="{9D8B030D-6E8A-4147-A177-3AD203B41FA5}">
                      <a16:colId xmlns:a16="http://schemas.microsoft.com/office/drawing/2014/main" val="1334717601"/>
                    </a:ext>
                  </a:extLst>
                </a:gridCol>
                <a:gridCol w="1567320">
                  <a:extLst>
                    <a:ext uri="{9D8B030D-6E8A-4147-A177-3AD203B41FA5}">
                      <a16:colId xmlns:a16="http://schemas.microsoft.com/office/drawing/2014/main" val="1151655315"/>
                    </a:ext>
                  </a:extLst>
                </a:gridCol>
                <a:gridCol w="1567320">
                  <a:extLst>
                    <a:ext uri="{9D8B030D-6E8A-4147-A177-3AD203B41FA5}">
                      <a16:colId xmlns:a16="http://schemas.microsoft.com/office/drawing/2014/main" val="2166536524"/>
                    </a:ext>
                  </a:extLst>
                </a:gridCol>
                <a:gridCol w="1567320">
                  <a:extLst>
                    <a:ext uri="{9D8B030D-6E8A-4147-A177-3AD203B41FA5}">
                      <a16:colId xmlns:a16="http://schemas.microsoft.com/office/drawing/2014/main" val="3926483754"/>
                    </a:ext>
                  </a:extLst>
                </a:gridCol>
              </a:tblGrid>
              <a:tr h="861644">
                <a:tc>
                  <a:txBody>
                    <a:bodyPr/>
                    <a:lstStyle/>
                    <a:p>
                      <a:pPr algn="l" rtl="0" fontAlgn="b"/>
                      <a:r>
                        <a:rPr lang="en-US" sz="1600" b="1" i="0" u="none" strike="noStrike" dirty="0">
                          <a:solidFill>
                            <a:srgbClr val="000000"/>
                          </a:solidFill>
                          <a:effectLst/>
                          <a:latin typeface="Proxima Nova" panose="02000506030000020004" pitchFamily="2" charset="0"/>
                        </a:rPr>
                        <a:t>Method</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b"/>
                      <a:r>
                        <a:rPr lang="en-US" sz="1600" b="1" i="0" u="none" strike="noStrike" dirty="0">
                          <a:solidFill>
                            <a:srgbClr val="000000"/>
                          </a:solidFill>
                          <a:effectLst/>
                          <a:latin typeface="Proxima Nova" panose="02000506030000020004" pitchFamily="2" charset="0"/>
                        </a:rPr>
                        <a:t>Read Depth</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b"/>
                      <a:r>
                        <a:rPr lang="en-US" sz="1600" b="1" i="0" u="none" strike="noStrike" dirty="0">
                          <a:solidFill>
                            <a:srgbClr val="000000"/>
                          </a:solidFill>
                          <a:effectLst/>
                          <a:latin typeface="Proxima Nova" panose="02000506030000020004" pitchFamily="2" charset="0"/>
                        </a:rPr>
                        <a:t>Transcript Coverage</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1" i="0" u="none" strike="noStrike" dirty="0">
                          <a:solidFill>
                            <a:srgbClr val="000000"/>
                          </a:solidFill>
                          <a:effectLst/>
                          <a:latin typeface="Proxima Nova" panose="02000506030000020004" pitchFamily="2" charset="0"/>
                        </a:rPr>
                        <a:t>Poly(A) Transcript Isoforms</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b"/>
                      <a:r>
                        <a:rPr lang="en-US" sz="1600" b="1" i="0" u="none" strike="noStrike" dirty="0">
                          <a:solidFill>
                            <a:srgbClr val="000000"/>
                          </a:solidFill>
                          <a:effectLst/>
                          <a:latin typeface="Proxima Nova" panose="02000506030000020004" pitchFamily="2" charset="0"/>
                        </a:rPr>
                        <a:t>Nonpoly(A) Transcript Isoforms</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689170">
                <a:tc>
                  <a:txBody>
                    <a:bodyPr/>
                    <a:lstStyle/>
                    <a:p>
                      <a:pPr algn="l" rtl="0" fontAlgn="b"/>
                      <a:r>
                        <a:rPr lang="en-US" sz="1600" b="0" i="0" u="none" strike="noStrike" dirty="0">
                          <a:solidFill>
                            <a:srgbClr val="000000"/>
                          </a:solidFill>
                          <a:effectLst/>
                          <a:latin typeface="Proxima Nova" panose="02000506030000020004" pitchFamily="2" charset="0"/>
                        </a:rPr>
                        <a:t>Droplet-based methods</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Low</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3</a:t>
                      </a:r>
                      <a:r>
                        <a:rPr lang="en-US" sz="1600" b="0" i="0" u="none" strike="noStrike" dirty="0">
                          <a:solidFill>
                            <a:srgbClr val="000000"/>
                          </a:solidFill>
                          <a:effectLst/>
                          <a:latin typeface="Proxima Nova Semibold" panose="02000506030000020004" pitchFamily="2" charset="0"/>
                        </a:rPr>
                        <a:t>′</a:t>
                      </a:r>
                      <a:r>
                        <a:rPr lang="en-US" sz="1600" b="0" i="0" u="none" strike="noStrike" dirty="0">
                          <a:solidFill>
                            <a:srgbClr val="000000"/>
                          </a:solidFill>
                          <a:effectLst/>
                          <a:latin typeface="Proxima Nova" panose="02000506030000020004" pitchFamily="2" charset="0"/>
                        </a:rPr>
                        <a:t> only</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No</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No</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3132288"/>
                  </a:ext>
                </a:extLst>
              </a:tr>
              <a:tr h="54919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C1 high-throughput</a:t>
                      </a:r>
                      <a:endParaRPr lang="en-US" sz="1600" b="0" i="0" u="none" strike="noStrike" dirty="0">
                        <a:solidFill>
                          <a:srgbClr val="000000"/>
                        </a:solidFill>
                        <a:effectLst/>
                        <a:latin typeface="Proxima Nova" panose="02000506030000020004" pitchFamily="2" charset="0"/>
                      </a:endParaRP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Medium</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3</a:t>
                      </a:r>
                      <a:r>
                        <a:rPr lang="en-US" sz="1600" b="0" i="0" u="none" strike="noStrike" dirty="0">
                          <a:solidFill>
                            <a:srgbClr val="000000"/>
                          </a:solidFill>
                          <a:effectLst/>
                          <a:latin typeface="Proxima Nova Semibold" panose="02000506030000020004" pitchFamily="2" charset="0"/>
                        </a:rPr>
                        <a:t>′</a:t>
                      </a:r>
                      <a:r>
                        <a:rPr lang="en-US" sz="1600" b="0" i="0" u="none" strike="noStrike" dirty="0">
                          <a:solidFill>
                            <a:srgbClr val="000000"/>
                          </a:solidFill>
                          <a:effectLst/>
                          <a:latin typeface="Proxima Nova" panose="02000506030000020004" pitchFamily="2" charset="0"/>
                        </a:rPr>
                        <a:t> only</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No</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No</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98128533"/>
                  </a:ext>
                </a:extLst>
              </a:tr>
              <a:tr h="689170">
                <a:tc>
                  <a:txBody>
                    <a:bodyPr/>
                    <a:lstStyle/>
                    <a:p>
                      <a:pPr algn="l" rtl="0" fontAlgn="b"/>
                      <a:r>
                        <a:rPr lang="en-US" sz="1600" b="0" i="0" kern="1200" dirty="0">
                          <a:solidFill>
                            <a:schemeClr val="dk1"/>
                          </a:solidFill>
                          <a:effectLst/>
                          <a:latin typeface="+mn-lt"/>
                          <a:ea typeface="+mn-ea"/>
                          <a:cs typeface="+mn-cs"/>
                        </a:rPr>
                        <a:t>C1 96</a:t>
                      </a:r>
                    </a:p>
                    <a:p>
                      <a:pPr algn="l" rtl="0" fontAlgn="b"/>
                      <a:r>
                        <a:rPr lang="en-US" sz="1600" b="0" i="0" kern="1200" dirty="0">
                          <a:solidFill>
                            <a:schemeClr val="dk1"/>
                          </a:solidFill>
                          <a:effectLst/>
                          <a:latin typeface="+mn-lt"/>
                          <a:ea typeface="+mn-ea"/>
                          <a:cs typeface="+mn-cs"/>
                        </a:rPr>
                        <a:t>(SMART-Seq v4)</a:t>
                      </a:r>
                      <a:endParaRPr lang="en-US" sz="1600" b="0" i="0" u="none" strike="noStrike" dirty="0">
                        <a:solidFill>
                          <a:srgbClr val="000000"/>
                        </a:solidFill>
                        <a:effectLst/>
                        <a:latin typeface="Proxima Nova" panose="02000506030000020004" pitchFamily="2" charset="0"/>
                      </a:endParaRP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High</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kern="1200" dirty="0">
                          <a:solidFill>
                            <a:schemeClr val="dk1"/>
                          </a:solidFill>
                          <a:effectLst/>
                          <a:latin typeface="+mn-lt"/>
                          <a:ea typeface="+mn-ea"/>
                          <a:cs typeface="+mn-cs"/>
                        </a:rPr>
                        <a:t>Full-length</a:t>
                      </a:r>
                      <a:endParaRPr lang="en-US" sz="1600" b="0" i="0" u="none" strike="noStrike" dirty="0">
                        <a:solidFill>
                          <a:srgbClr val="000000"/>
                        </a:solidFill>
                        <a:effectLst/>
                        <a:latin typeface="Proxima Nova" panose="02000506030000020004" pitchFamily="2" charset="0"/>
                      </a:endParaRP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Yes</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rgbClr val="000000"/>
                          </a:solidFill>
                          <a:effectLst/>
                          <a:latin typeface="Proxima Nova" panose="02000506030000020004" pitchFamily="2" charset="0"/>
                        </a:rPr>
                        <a:t>No</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18354054"/>
                  </a:ext>
                </a:extLst>
              </a:tr>
              <a:tr h="689170">
                <a:tc>
                  <a:txBody>
                    <a:bodyPr/>
                    <a:lstStyle/>
                    <a:p>
                      <a:pPr algn="l" rtl="0" fontAlgn="b"/>
                      <a:r>
                        <a:rPr lang="en-US" sz="1600" b="0" i="0" kern="1200" dirty="0">
                          <a:solidFill>
                            <a:schemeClr val="accent1"/>
                          </a:solidFill>
                          <a:effectLst/>
                          <a:latin typeface="+mn-lt"/>
                          <a:ea typeface="+mn-ea"/>
                          <a:cs typeface="+mn-cs"/>
                        </a:rPr>
                        <a:t>C1 96</a:t>
                      </a:r>
                    </a:p>
                    <a:p>
                      <a:pPr algn="l" rtl="0" fontAlgn="b"/>
                      <a:r>
                        <a:rPr lang="en-US" sz="1600" b="0" i="0" kern="1200" dirty="0">
                          <a:solidFill>
                            <a:schemeClr val="accent1"/>
                          </a:solidFill>
                          <a:effectLst/>
                          <a:latin typeface="+mn-lt"/>
                          <a:ea typeface="+mn-ea"/>
                          <a:cs typeface="+mn-cs"/>
                        </a:rPr>
                        <a:t>Total RNA Seq</a:t>
                      </a:r>
                      <a:endParaRPr lang="en-US" sz="1600" b="0" i="0" u="none" strike="noStrike" dirty="0">
                        <a:solidFill>
                          <a:schemeClr val="accent1"/>
                        </a:solidFill>
                        <a:effectLst/>
                        <a:latin typeface="Proxima Nova" panose="02000506030000020004" pitchFamily="2" charset="0"/>
                      </a:endParaRP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chemeClr val="accent1"/>
                          </a:solidFill>
                          <a:effectLst/>
                          <a:latin typeface="Proxima Nova" panose="02000506030000020004" pitchFamily="2" charset="0"/>
                        </a:rPr>
                        <a:t>High</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kern="1200" dirty="0">
                          <a:solidFill>
                            <a:schemeClr val="accent1"/>
                          </a:solidFill>
                          <a:effectLst/>
                          <a:latin typeface="+mn-lt"/>
                          <a:ea typeface="+mn-ea"/>
                          <a:cs typeface="+mn-cs"/>
                        </a:rPr>
                        <a:t>Full-length</a:t>
                      </a:r>
                      <a:endParaRPr lang="en-US" sz="1600" b="0" i="0" u="none" strike="noStrike" dirty="0">
                        <a:solidFill>
                          <a:schemeClr val="accent1"/>
                        </a:solidFill>
                        <a:effectLst/>
                        <a:latin typeface="Proxima Nova" panose="02000506030000020004" pitchFamily="2" charset="0"/>
                      </a:endParaRP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chemeClr val="accent1"/>
                          </a:solidFill>
                          <a:effectLst/>
                          <a:latin typeface="Proxima Nova" panose="02000506030000020004" pitchFamily="2" charset="0"/>
                        </a:rPr>
                        <a:t>Yes</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b"/>
                      <a:r>
                        <a:rPr lang="en-US" sz="1600" b="0" i="0" u="none" strike="noStrike" dirty="0">
                          <a:solidFill>
                            <a:schemeClr val="accent1"/>
                          </a:solidFill>
                          <a:effectLst/>
                          <a:latin typeface="Proxima Nova" panose="02000506030000020004" pitchFamily="2" charset="0"/>
                        </a:rPr>
                        <a:t>Yes</a:t>
                      </a:r>
                    </a:p>
                  </a:txBody>
                  <a:tcPr anchor="b">
                    <a:lnL w="12700" cmpd="sng">
                      <a:noFill/>
                    </a:lnL>
                    <a:lnR w="12700" cmpd="sng">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4829284"/>
                  </a:ext>
                </a:extLst>
              </a:tr>
            </a:tbl>
          </a:graphicData>
        </a:graphic>
      </p:graphicFrame>
    </p:spTree>
    <p:custDataLst>
      <p:tags r:id="rId1"/>
    </p:custDataLst>
    <p:extLst>
      <p:ext uri="{BB962C8B-B14F-4D97-AF65-F5344CB8AC3E}">
        <p14:creationId xmlns:p14="http://schemas.microsoft.com/office/powerpoint/2010/main" val="3388802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31BC2B-8BD2-4709-937E-9922E015D952}"/>
              </a:ext>
            </a:extLst>
          </p:cNvPr>
          <p:cNvSpPr>
            <a:spLocks noGrp="1"/>
          </p:cNvSpPr>
          <p:nvPr>
            <p:ph type="title"/>
          </p:nvPr>
        </p:nvSpPr>
        <p:spPr/>
        <p:txBody>
          <a:bodyPr/>
          <a:lstStyle/>
          <a:p>
            <a:r>
              <a:rPr lang="en-US"/>
              <a:t>Methods for ncRNA and nonpoly(A) RNA produced with C1</a:t>
            </a:r>
            <a:endParaRPr lang="en-US" dirty="0"/>
          </a:p>
        </p:txBody>
      </p:sp>
      <p:pic>
        <p:nvPicPr>
          <p:cNvPr id="6" name="Picture 5">
            <a:extLst>
              <a:ext uri="{FF2B5EF4-FFF2-40B4-BE49-F238E27FC236}">
                <a16:creationId xmlns:a16="http://schemas.microsoft.com/office/drawing/2014/main" id="{FAFB4CE7-FB36-488C-8775-7542AFD1B15F}"/>
              </a:ext>
            </a:extLst>
          </p:cNvPr>
          <p:cNvPicPr>
            <a:picLocks noChangeAspect="1"/>
          </p:cNvPicPr>
          <p:nvPr/>
        </p:nvPicPr>
        <p:blipFill>
          <a:blip r:embed="rId4"/>
          <a:stretch>
            <a:fillRect/>
          </a:stretch>
        </p:blipFill>
        <p:spPr>
          <a:xfrm>
            <a:off x="2636313" y="1843987"/>
            <a:ext cx="3092773" cy="1164234"/>
          </a:xfrm>
          <a:prstGeom prst="rect">
            <a:avLst/>
          </a:prstGeom>
          <a:ln>
            <a:solidFill>
              <a:schemeClr val="tx1"/>
            </a:solidFill>
          </a:ln>
        </p:spPr>
      </p:pic>
      <p:pic>
        <p:nvPicPr>
          <p:cNvPr id="8" name="Picture 7">
            <a:extLst>
              <a:ext uri="{FF2B5EF4-FFF2-40B4-BE49-F238E27FC236}">
                <a16:creationId xmlns:a16="http://schemas.microsoft.com/office/drawing/2014/main" id="{4CF26FFD-0BCC-4DE2-B2F2-18B4894338C4}"/>
              </a:ext>
            </a:extLst>
          </p:cNvPr>
          <p:cNvPicPr>
            <a:picLocks noChangeAspect="1"/>
          </p:cNvPicPr>
          <p:nvPr/>
        </p:nvPicPr>
        <p:blipFill>
          <a:blip r:embed="rId5"/>
          <a:stretch>
            <a:fillRect/>
          </a:stretch>
        </p:blipFill>
        <p:spPr>
          <a:xfrm>
            <a:off x="4460116" y="5727458"/>
            <a:ext cx="4141933" cy="756606"/>
          </a:xfrm>
          <a:prstGeom prst="rect">
            <a:avLst/>
          </a:prstGeom>
          <a:ln>
            <a:solidFill>
              <a:schemeClr val="tx1"/>
            </a:solidFill>
          </a:ln>
        </p:spPr>
      </p:pic>
      <p:pic>
        <p:nvPicPr>
          <p:cNvPr id="9" name="Picture 8">
            <a:extLst>
              <a:ext uri="{FF2B5EF4-FFF2-40B4-BE49-F238E27FC236}">
                <a16:creationId xmlns:a16="http://schemas.microsoft.com/office/drawing/2014/main" id="{C3D49F6E-EAAD-41BC-8E5C-EBAA60F5F9A0}"/>
              </a:ext>
            </a:extLst>
          </p:cNvPr>
          <p:cNvPicPr>
            <a:picLocks noChangeAspect="1"/>
          </p:cNvPicPr>
          <p:nvPr/>
        </p:nvPicPr>
        <p:blipFill>
          <a:blip r:embed="rId6"/>
          <a:stretch>
            <a:fillRect/>
          </a:stretch>
        </p:blipFill>
        <p:spPr>
          <a:xfrm>
            <a:off x="4030913" y="4475888"/>
            <a:ext cx="2780724" cy="1139156"/>
          </a:xfrm>
          <a:prstGeom prst="rect">
            <a:avLst/>
          </a:prstGeom>
          <a:ln>
            <a:solidFill>
              <a:schemeClr val="tx1"/>
            </a:solidFill>
          </a:ln>
        </p:spPr>
      </p:pic>
      <p:sp>
        <p:nvSpPr>
          <p:cNvPr id="7" name="Content Placeholder 2">
            <a:extLst>
              <a:ext uri="{FF2B5EF4-FFF2-40B4-BE49-F238E27FC236}">
                <a16:creationId xmlns:a16="http://schemas.microsoft.com/office/drawing/2014/main" id="{E2A4A339-F642-465A-B1C0-59083C59D0E8}"/>
              </a:ext>
            </a:extLst>
          </p:cNvPr>
          <p:cNvSpPr txBox="1">
            <a:spLocks/>
          </p:cNvSpPr>
          <p:nvPr/>
        </p:nvSpPr>
        <p:spPr>
          <a:xfrm>
            <a:off x="1159697" y="4815993"/>
            <a:ext cx="2725207" cy="63715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prstClr val="black"/>
                </a:solidFill>
                <a:effectLst/>
                <a:uLnTx/>
                <a:uFillTx/>
                <a:latin typeface="Proxima Nova"/>
                <a:ea typeface="+mn-ea"/>
                <a:cs typeface="+mn-cs"/>
              </a:rPr>
              <a:t>Fluidigm Total RNA </a:t>
            </a:r>
            <a:r>
              <a:rPr lang="en-US" sz="1100" dirty="0">
                <a:solidFill>
                  <a:prstClr val="black"/>
                </a:solidFill>
                <a:latin typeface="Proxima Nova"/>
              </a:rPr>
              <a:t>S</a:t>
            </a:r>
            <a:r>
              <a:rPr kumimoji="0" lang="en-US" sz="1100" b="0" i="0" u="none" strike="noStrike" kern="1200" cap="none" spc="0" normalizeH="0" baseline="0" noProof="0" dirty="0">
                <a:ln>
                  <a:noFill/>
                </a:ln>
                <a:solidFill>
                  <a:prstClr val="black"/>
                </a:solidFill>
                <a:effectLst/>
                <a:uLnTx/>
                <a:uFillTx/>
                <a:latin typeface="Proxima Nova"/>
                <a:ea typeface="+mn-ea"/>
                <a:cs typeface="+mn-cs"/>
              </a:rPr>
              <a:t>eq</a:t>
            </a:r>
          </a:p>
          <a:p>
            <a:pPr lvl="0">
              <a:defRPr/>
            </a:pPr>
            <a:r>
              <a:rPr kumimoji="0" lang="en-US" sz="1100" b="0" i="0" u="none" strike="noStrike" kern="1200" cap="none" spc="0" normalizeH="0" baseline="0" noProof="0" dirty="0">
                <a:ln>
                  <a:noFill/>
                </a:ln>
                <a:solidFill>
                  <a:prstClr val="black"/>
                </a:solidFill>
                <a:effectLst/>
                <a:uLnTx/>
                <a:uFillTx/>
                <a:latin typeface="Proxima Nova"/>
                <a:ea typeface="+mn-ea"/>
                <a:cs typeface="+mn-cs"/>
              </a:rPr>
              <a:t>Launched </a:t>
            </a:r>
            <a:r>
              <a:rPr lang="en-US" sz="1100" dirty="0">
                <a:solidFill>
                  <a:prstClr val="black"/>
                </a:solidFill>
              </a:rPr>
              <a:t>on Script Hub </a:t>
            </a:r>
            <a:r>
              <a:rPr kumimoji="0" lang="en-US" sz="1100" b="0" i="0" u="none" strike="noStrike" kern="1200" cap="none" spc="0" normalizeH="0" baseline="0" noProof="0" dirty="0">
                <a:ln>
                  <a:noFill/>
                </a:ln>
                <a:solidFill>
                  <a:prstClr val="black"/>
                </a:solidFill>
                <a:effectLst/>
                <a:uLnTx/>
                <a:uFillTx/>
                <a:latin typeface="Proxima Nova"/>
                <a:ea typeface="+mn-ea"/>
                <a:cs typeface="+mn-cs"/>
              </a:rPr>
              <a:t>September 2018</a:t>
            </a:r>
          </a:p>
        </p:txBody>
      </p:sp>
      <p:sp>
        <p:nvSpPr>
          <p:cNvPr id="10" name="Content Placeholder 2">
            <a:extLst>
              <a:ext uri="{FF2B5EF4-FFF2-40B4-BE49-F238E27FC236}">
                <a16:creationId xmlns:a16="http://schemas.microsoft.com/office/drawing/2014/main" id="{6FD88995-8A12-4320-AFBC-4EC690EA42D4}"/>
              </a:ext>
            </a:extLst>
          </p:cNvPr>
          <p:cNvSpPr txBox="1">
            <a:spLocks/>
          </p:cNvSpPr>
          <p:nvPr/>
        </p:nvSpPr>
        <p:spPr>
          <a:xfrm>
            <a:off x="1845672" y="5849201"/>
            <a:ext cx="1998420" cy="51312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prstClr val="black"/>
                </a:solidFill>
                <a:effectLst/>
                <a:uLnTx/>
                <a:uFillTx/>
                <a:latin typeface="Proxima Nova"/>
                <a:ea typeface="+mn-ea"/>
                <a:cs typeface="+mn-cs"/>
              </a:rPr>
              <a:t>Verboom et al.</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100" b="0" i="1" u="none" strike="noStrike" kern="1200" cap="none" spc="0" normalizeH="0" baseline="0" noProof="0" dirty="0">
                <a:ln>
                  <a:noFill/>
                </a:ln>
                <a:solidFill>
                  <a:prstClr val="black"/>
                </a:solidFill>
                <a:effectLst/>
                <a:uLnTx/>
                <a:uFillTx/>
                <a:latin typeface="Proxima Nova"/>
                <a:ea typeface="+mn-ea"/>
                <a:cs typeface="+mn-cs"/>
              </a:rPr>
              <a:t>BioRxiv</a:t>
            </a:r>
            <a:r>
              <a:rPr lang="en-US" sz="1100" i="1" dirty="0">
                <a:solidFill>
                  <a:prstClr val="black"/>
                </a:solidFill>
                <a:latin typeface="Proxima Nova"/>
              </a:rPr>
              <a:t>, </a:t>
            </a:r>
            <a:r>
              <a:rPr kumimoji="0" lang="en-US" sz="1100" b="0" i="0" u="none" strike="noStrike" kern="1200" cap="none" spc="0" normalizeH="0" baseline="0" noProof="0" dirty="0">
                <a:ln>
                  <a:noFill/>
                </a:ln>
                <a:solidFill>
                  <a:prstClr val="black"/>
                </a:solidFill>
                <a:effectLst/>
                <a:uLnTx/>
                <a:uFillTx/>
                <a:latin typeface="Proxima Nova"/>
                <a:ea typeface="+mn-ea"/>
                <a:cs typeface="+mn-cs"/>
              </a:rPr>
              <a:t>September 2018</a:t>
            </a:r>
          </a:p>
        </p:txBody>
      </p:sp>
      <p:sp>
        <p:nvSpPr>
          <p:cNvPr id="12" name="Content Placeholder 2">
            <a:extLst>
              <a:ext uri="{FF2B5EF4-FFF2-40B4-BE49-F238E27FC236}">
                <a16:creationId xmlns:a16="http://schemas.microsoft.com/office/drawing/2014/main" id="{297DC12B-FB9C-4C0E-B8BD-09F97A72F3FD}"/>
              </a:ext>
            </a:extLst>
          </p:cNvPr>
          <p:cNvSpPr txBox="1">
            <a:spLocks/>
          </p:cNvSpPr>
          <p:nvPr/>
        </p:nvSpPr>
        <p:spPr>
          <a:xfrm>
            <a:off x="910316" y="3367116"/>
            <a:ext cx="2399581" cy="75051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100" dirty="0"/>
              <a:t>Kouno et al.</a:t>
            </a:r>
          </a:p>
          <a:p>
            <a:r>
              <a:rPr lang="en-US" sz="1100" i="1" dirty="0">
                <a:solidFill>
                  <a:prstClr val="black"/>
                </a:solidFill>
              </a:rPr>
              <a:t>BioRxiv, </a:t>
            </a:r>
            <a:r>
              <a:rPr lang="en-US" sz="1100" dirty="0">
                <a:solidFill>
                  <a:prstClr val="black"/>
                </a:solidFill>
              </a:rPr>
              <a:t>May 2018</a:t>
            </a:r>
          </a:p>
          <a:p>
            <a:r>
              <a:rPr lang="en-US" sz="1100" dirty="0">
                <a:solidFill>
                  <a:prstClr val="black"/>
                </a:solidFill>
              </a:rPr>
              <a:t>Launched on Script Hub May 2016</a:t>
            </a:r>
            <a:endParaRPr lang="en-US" sz="1100" dirty="0"/>
          </a:p>
        </p:txBody>
      </p:sp>
      <p:pic>
        <p:nvPicPr>
          <p:cNvPr id="2" name="Picture 1">
            <a:extLst>
              <a:ext uri="{FF2B5EF4-FFF2-40B4-BE49-F238E27FC236}">
                <a16:creationId xmlns:a16="http://schemas.microsoft.com/office/drawing/2014/main" id="{DDEE877C-9886-4E4C-9CFA-D6FAF2D9C248}"/>
              </a:ext>
            </a:extLst>
          </p:cNvPr>
          <p:cNvPicPr>
            <a:picLocks noChangeAspect="1"/>
          </p:cNvPicPr>
          <p:nvPr/>
        </p:nvPicPr>
        <p:blipFill>
          <a:blip r:embed="rId7"/>
          <a:stretch>
            <a:fillRect/>
          </a:stretch>
        </p:blipFill>
        <p:spPr>
          <a:xfrm>
            <a:off x="3438309" y="3120636"/>
            <a:ext cx="3092774" cy="1242837"/>
          </a:xfrm>
          <a:prstGeom prst="rect">
            <a:avLst/>
          </a:prstGeom>
          <a:ln>
            <a:solidFill>
              <a:schemeClr val="tx1"/>
            </a:solidFill>
          </a:ln>
        </p:spPr>
      </p:pic>
      <p:sp>
        <p:nvSpPr>
          <p:cNvPr id="13" name="Content Placeholder 2">
            <a:extLst>
              <a:ext uri="{FF2B5EF4-FFF2-40B4-BE49-F238E27FC236}">
                <a16:creationId xmlns:a16="http://schemas.microsoft.com/office/drawing/2014/main" id="{8EF8F72A-44B5-4442-AF2F-20A6030D37B0}"/>
              </a:ext>
            </a:extLst>
          </p:cNvPr>
          <p:cNvSpPr txBox="1">
            <a:spLocks/>
          </p:cNvSpPr>
          <p:nvPr/>
        </p:nvSpPr>
        <p:spPr>
          <a:xfrm>
            <a:off x="624565" y="2004958"/>
            <a:ext cx="1734171" cy="75051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spcBef>
                <a:spcPts val="3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300"/>
              </a:spcBef>
              <a:buFont typeface="Arial" panose="020B0604020202020204" pitchFamily="34" charset="0"/>
              <a:buChar char="–"/>
              <a:defRPr sz="1800" kern="1200" baseline="0">
                <a:solidFill>
                  <a:schemeClr val="tx1"/>
                </a:solidFill>
                <a:latin typeface="+mn-lt"/>
                <a:ea typeface="+mn-ea"/>
                <a:cs typeface="+mn-cs"/>
              </a:defRPr>
            </a:lvl3pPr>
            <a:lvl4pPr marL="685800" indent="-223838"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Proxima Nova" panose="02000506030000020004" pitchFamily="2"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100"/>
              <a:t>Hayashi et al.</a:t>
            </a:r>
          </a:p>
          <a:p>
            <a:r>
              <a:rPr lang="en-US" sz="1100" i="1"/>
              <a:t>Nature Communications</a:t>
            </a:r>
          </a:p>
          <a:p>
            <a:r>
              <a:rPr lang="en-US" sz="1100"/>
              <a:t>February 2018</a:t>
            </a:r>
            <a:endParaRPr lang="en-US" sz="1100" dirty="0"/>
          </a:p>
        </p:txBody>
      </p:sp>
    </p:spTree>
    <p:custDataLst>
      <p:tags r:id="rId1"/>
    </p:custDataLst>
    <p:extLst>
      <p:ext uri="{BB962C8B-B14F-4D97-AF65-F5344CB8AC3E}">
        <p14:creationId xmlns:p14="http://schemas.microsoft.com/office/powerpoint/2010/main" val="1660690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93671-155D-4CAB-95A5-A1C53DF803F7}"/>
              </a:ext>
            </a:extLst>
          </p:cNvPr>
          <p:cNvSpPr>
            <a:spLocks noGrp="1"/>
          </p:cNvSpPr>
          <p:nvPr>
            <p:ph type="title"/>
          </p:nvPr>
        </p:nvSpPr>
        <p:spPr/>
        <p:txBody>
          <a:bodyPr/>
          <a:lstStyle/>
          <a:p>
            <a:r>
              <a:rPr lang="en-US"/>
              <a:t>Total RNA Seq</a:t>
            </a:r>
            <a:br>
              <a:rPr lang="en-US"/>
            </a:br>
            <a:r>
              <a:rPr lang="en-US" sz="2400" b="0"/>
              <a:t>Summary</a:t>
            </a:r>
            <a:endParaRPr lang="en-US" b="0" dirty="0"/>
          </a:p>
        </p:txBody>
      </p:sp>
      <p:sp>
        <p:nvSpPr>
          <p:cNvPr id="3" name="Content Placeholder 2">
            <a:extLst>
              <a:ext uri="{FF2B5EF4-FFF2-40B4-BE49-F238E27FC236}">
                <a16:creationId xmlns:a16="http://schemas.microsoft.com/office/drawing/2014/main" id="{3F65FCFC-9A65-4F87-95BA-3F70030D8071}"/>
              </a:ext>
            </a:extLst>
          </p:cNvPr>
          <p:cNvSpPr>
            <a:spLocks noGrp="1"/>
          </p:cNvSpPr>
          <p:nvPr>
            <p:ph idx="1"/>
          </p:nvPr>
        </p:nvSpPr>
        <p:spPr/>
        <p:txBody>
          <a:bodyPr>
            <a:normAutofit fontScale="92500" lnSpcReduction="20000"/>
          </a:bodyPr>
          <a:lstStyle/>
          <a:p>
            <a:pPr marL="342900" indent="-342900">
              <a:buFont typeface="Arial" panose="020B0604020202020204" pitchFamily="34" charset="0"/>
              <a:buChar char="•"/>
            </a:pPr>
            <a:r>
              <a:rPr lang="en-US"/>
              <a:t>C1 IFC architecture enables myriad applications including Total RNA Seq.</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Provides one of very few methods to sequence both poly(A) and nonpoly(A) RNAs in single cells</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Simpler workflow than most protocols, enabling on-IFC indexing PCR and single-tube post-C1 prep</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Maintains full-length coverage with little 5′−3′ bias in cell types where SMART-Seq v4 shows a strong 3ʹ bias</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a:t>Provides a method for researchers to perform deeper single-cell characterization by enabling analysis of novel non-coding RNA features</a:t>
            </a:r>
            <a:endParaRPr lang="en-US" dirty="0"/>
          </a:p>
        </p:txBody>
      </p:sp>
    </p:spTree>
    <p:custDataLst>
      <p:tags r:id="rId1"/>
    </p:custDataLst>
    <p:extLst>
      <p:ext uri="{BB962C8B-B14F-4D97-AF65-F5344CB8AC3E}">
        <p14:creationId xmlns:p14="http://schemas.microsoft.com/office/powerpoint/2010/main" val="9890058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59791" y="5701131"/>
            <a:ext cx="5517509" cy="914400"/>
          </a:xfrm>
          <a:prstGeom prst="rect">
            <a:avLst/>
          </a:prstGeom>
        </p:spPr>
        <p:txBody>
          <a:bodyPr vert="horz" wrap="square" lIns="91440" tIns="45720" rIns="91440" bIns="45720" rtlCol="0" anchor="t">
            <a:noAutofit/>
          </a:bodyPr>
          <a:lstStyle/>
          <a:p>
            <a:r>
              <a:rPr lang="en-US" sz="1200" b="1" dirty="0">
                <a:latin typeface="Proxima Nova" panose="02000506030000020004" pitchFamily="2" charset="0"/>
              </a:rPr>
              <a:t>For Research Use Only. Not for use in diagnostic procedures.</a:t>
            </a:r>
          </a:p>
          <a:p>
            <a:endParaRPr lang="en-US" sz="1100" dirty="0">
              <a:solidFill>
                <a:schemeClr val="bg1">
                  <a:lumMod val="50000"/>
                </a:schemeClr>
              </a:solidFill>
              <a:latin typeface="Proxima Nova" panose="02000506030000020004" pitchFamily="2" charset="0"/>
            </a:endParaRPr>
          </a:p>
          <a:p>
            <a:r>
              <a:rPr lang="en-US" sz="1100" dirty="0">
                <a:solidFill>
                  <a:schemeClr val="bg1">
                    <a:lumMod val="50000"/>
                  </a:schemeClr>
                </a:solidFill>
                <a:latin typeface="Proxima Nova" panose="02000506030000020004" pitchFamily="2" charset="0"/>
              </a:rPr>
              <a:t>©2018 Fluidigm Corporation. All rights reserved. Fluidigm, the Fluidigm logo, Access Array, Biomark, C1, Polaris and Script Hub are trademarks and/or registered trademarks of Fluidigm Corporation in the United States and/or other countries. All other trademarks are the property of their respective owners. 11/2018</a:t>
            </a:r>
          </a:p>
        </p:txBody>
      </p:sp>
    </p:spTree>
    <p:custDataLst>
      <p:tags r:id="rId1"/>
    </p:custDataLst>
    <p:extLst>
      <p:ext uri="{BB962C8B-B14F-4D97-AF65-F5344CB8AC3E}">
        <p14:creationId xmlns:p14="http://schemas.microsoft.com/office/powerpoint/2010/main" val="345113571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412480" cy="914400"/>
          </a:xfrm>
        </p:spPr>
        <p:txBody>
          <a:bodyPr/>
          <a:lstStyle/>
          <a:p>
            <a:r>
              <a:rPr lang="en-US"/>
              <a:t>Microfluidics for single-cell genomics</a:t>
            </a:r>
            <a:br>
              <a:rPr lang="en-US"/>
            </a:br>
            <a:r>
              <a:rPr lang="en-US" sz="2400" b="0"/>
              <a:t>C1 system with integrated fluidic circuits (IFCs)</a:t>
            </a:r>
            <a:endParaRPr lang="en-US" b="0" dirty="0"/>
          </a:p>
        </p:txBody>
      </p:sp>
      <p:pic>
        <p:nvPicPr>
          <p:cNvPr id="4" name="C1_animation_HD.wmv">
            <a:hlinkClick r:id="" action="ppaction://media"/>
          </p:cNvPr>
          <p:cNvPicPr>
            <a:picLocks noGrp="1" noChangeAspect="1"/>
          </p:cNvPicPr>
          <p:nvPr>
            <p:ph idx="1"/>
            <a:videoFile r:link="rId3"/>
            <p:extLst>
              <p:ext uri="{DAA4B4D4-6D71-4841-9C94-3DE7FCFB9230}">
                <p14:media xmlns:p14="http://schemas.microsoft.com/office/powerpoint/2010/main" r:embed="rId2"/>
              </p:ext>
            </p:extLst>
          </p:nvPr>
        </p:nvPicPr>
        <p:blipFill>
          <a:blip r:embed="rId5" cstate="print"/>
          <a:stretch>
            <a:fillRect/>
          </a:stretch>
        </p:blipFill>
        <p:spPr>
          <a:xfrm>
            <a:off x="1158522" y="2286000"/>
            <a:ext cx="6826956" cy="3840163"/>
          </a:xfrm>
        </p:spPr>
      </p:pic>
    </p:spTree>
    <p:custDataLst>
      <p:tags r:id="rId1"/>
    </p:custDataLst>
    <p:extLst>
      <p:ext uri="{BB962C8B-B14F-4D97-AF65-F5344CB8AC3E}">
        <p14:creationId xmlns:p14="http://schemas.microsoft.com/office/powerpoint/2010/main" val="22649410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p:cNvSpPr>
            <a:spLocks noGrp="1"/>
          </p:cNvSpPr>
          <p:nvPr>
            <p:ph type="title"/>
          </p:nvPr>
        </p:nvSpPr>
        <p:spPr>
          <a:prstGeom prst="rect">
            <a:avLst/>
          </a:prstGeom>
        </p:spPr>
        <p:txBody>
          <a:bodyPr/>
          <a:lstStyle/>
          <a:p>
            <a:r>
              <a:rPr lang="en-US" dirty="0">
                <a:solidFill>
                  <a:srgbClr val="000000"/>
                </a:solidFill>
              </a:rPr>
              <a:t>Creating a cell atlas</a:t>
            </a:r>
            <a:br>
              <a:rPr lang="en-US" dirty="0">
                <a:solidFill>
                  <a:srgbClr val="000000"/>
                </a:solidFill>
              </a:rPr>
            </a:br>
            <a:r>
              <a:rPr lang="en-US" sz="2400" b="0" dirty="0">
                <a:solidFill>
                  <a:srgbClr val="000000"/>
                </a:solidFill>
              </a:rPr>
              <a:t>Single-cell genomic technology is required</a:t>
            </a:r>
            <a:br>
              <a:rPr lang="en-US" dirty="0">
                <a:solidFill>
                  <a:srgbClr val="000000"/>
                </a:solidFill>
                <a:latin typeface="+mj-lt"/>
              </a:rPr>
            </a:br>
            <a:endParaRPr lang="en-US" b="0" dirty="0">
              <a:solidFill>
                <a:srgbClr val="000000"/>
              </a:solidFill>
              <a:latin typeface="Montserrat" pitchFamily="2" charset="0"/>
            </a:endParaRPr>
          </a:p>
        </p:txBody>
      </p:sp>
      <p:pic>
        <p:nvPicPr>
          <p:cNvPr id="2" name="Picture 1" descr="huma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06921" y="2453314"/>
            <a:ext cx="2234542" cy="4120184"/>
          </a:xfrm>
          <a:prstGeom prst="rect">
            <a:avLst/>
          </a:prstGeom>
        </p:spPr>
      </p:pic>
      <p:pic>
        <p:nvPicPr>
          <p:cNvPr id="3" name="Picture 2" descr="iStock_000059347930_Large.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19347" y="2744764"/>
            <a:ext cx="747691" cy="78073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descr="iStock_000011742215_Medium.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81347" y="2072703"/>
            <a:ext cx="747691" cy="76699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8" name="Picture 7" descr="iStock_000014035837_Large.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70937" y="2056018"/>
            <a:ext cx="751526" cy="783681"/>
          </a:xfrm>
          <a:prstGeom prst="ellipse">
            <a:avLst/>
          </a:prstGeom>
        </p:spPr>
      </p:pic>
      <p:pic>
        <p:nvPicPr>
          <p:cNvPr id="9" name="Picture 8" descr="iStock_000006935488_Large.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34057" y="1676400"/>
            <a:ext cx="747690" cy="782299"/>
          </a:xfrm>
          <a:prstGeom prst="ellipse">
            <a:avLst/>
          </a:prstGeom>
        </p:spPr>
      </p:pic>
      <p:pic>
        <p:nvPicPr>
          <p:cNvPr id="30" name="Picture 29" descr="iStock_000011663132_Medium.jp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10326" y="2820522"/>
            <a:ext cx="740535" cy="781176"/>
          </a:xfrm>
          <a:prstGeom prst="ellipse">
            <a:avLst/>
          </a:prstGeom>
        </p:spPr>
      </p:pic>
      <p:pic>
        <p:nvPicPr>
          <p:cNvPr id="31" name="Picture 30" descr="iStock_000011662940_Medium.jpg"/>
          <p:cNvPicPr>
            <a:picLocks noChangeAspect="1"/>
          </p:cNvPicPr>
          <p:nvPr/>
        </p:nvPicPr>
        <p:blipFill rotWithShape="1">
          <a:blip r:embed="rId10" cstate="screen">
            <a:extLst>
              <a:ext uri="{28A0092B-C50C-407E-A947-70E740481C1C}">
                <a14:useLocalDpi xmlns:a14="http://schemas.microsoft.com/office/drawing/2010/main"/>
              </a:ext>
            </a:extLst>
          </a:blip>
          <a:srcRect b="-112"/>
          <a:stretch/>
        </p:blipFill>
        <p:spPr>
          <a:xfrm>
            <a:off x="8251065" y="3897052"/>
            <a:ext cx="740535" cy="771447"/>
          </a:xfrm>
          <a:prstGeom prst="ellipse">
            <a:avLst/>
          </a:prstGeom>
        </p:spPr>
      </p:pic>
      <p:pic>
        <p:nvPicPr>
          <p:cNvPr id="33" name="Picture 32" descr="iStock_000059396664_Large.jpg"/>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8022465" y="4947980"/>
            <a:ext cx="738521" cy="787319"/>
          </a:xfrm>
          <a:prstGeom prst="ellipse">
            <a:avLst/>
          </a:prstGeom>
        </p:spPr>
      </p:pic>
      <p:pic>
        <p:nvPicPr>
          <p:cNvPr id="34" name="Picture 33" descr="iStock_000019545536_Large.jpg"/>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7336663" y="5777462"/>
            <a:ext cx="769000" cy="795297"/>
          </a:xfrm>
          <a:prstGeom prst="ellipse">
            <a:avLst/>
          </a:prstGeom>
        </p:spPr>
      </p:pic>
      <p:pic>
        <p:nvPicPr>
          <p:cNvPr id="35" name="Picture 34" descr="iStock_000022563017_Large.jpg"/>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4773508" y="5766190"/>
            <a:ext cx="758092" cy="778979"/>
          </a:xfrm>
          <a:prstGeom prst="ellipse">
            <a:avLst/>
          </a:prstGeom>
        </p:spPr>
      </p:pic>
      <p:pic>
        <p:nvPicPr>
          <p:cNvPr id="36" name="Picture 35" descr="iStock_000026984076_Large.jp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270854" y="4897099"/>
            <a:ext cx="758093" cy="794585"/>
          </a:xfrm>
          <a:prstGeom prst="ellipse">
            <a:avLst/>
          </a:prstGeom>
        </p:spPr>
      </p:pic>
      <p:pic>
        <p:nvPicPr>
          <p:cNvPr id="37" name="Picture 36" descr="iStock_000001927140_Medium.jpg"/>
          <p:cNvPicPr>
            <a:picLocks noChangeAspect="1"/>
          </p:cNvPicPr>
          <p:nvPr/>
        </p:nvPicPr>
        <p:blipFill rotWithShape="1">
          <a:blip r:embed="rId15" cstate="screen">
            <a:extLst>
              <a:ext uri="{28A0092B-C50C-407E-A947-70E740481C1C}">
                <a14:useLocalDpi xmlns:a14="http://schemas.microsoft.com/office/drawing/2010/main"/>
              </a:ext>
            </a:extLst>
          </a:blip>
          <a:srcRect t="-267"/>
          <a:stretch/>
        </p:blipFill>
        <p:spPr>
          <a:xfrm>
            <a:off x="3969817" y="3887868"/>
            <a:ext cx="754329" cy="780631"/>
          </a:xfrm>
          <a:prstGeom prst="ellipse">
            <a:avLst/>
          </a:prstGeom>
        </p:spPr>
      </p:pic>
      <p:sp>
        <p:nvSpPr>
          <p:cNvPr id="29" name="TextBox 28"/>
          <p:cNvSpPr txBox="1"/>
          <p:nvPr/>
        </p:nvSpPr>
        <p:spPr>
          <a:xfrm>
            <a:off x="472261" y="2412327"/>
            <a:ext cx="3642539" cy="3100091"/>
          </a:xfrm>
          <a:prstGeom prst="rect">
            <a:avLst/>
          </a:prstGeom>
        </p:spPr>
        <p:txBody>
          <a:bodyPr vert="horz" wrap="square" lIns="91440" tIns="45720" rIns="91440" bIns="45720" rtlCol="0" anchor="t">
            <a:noAutofit/>
          </a:bodyPr>
          <a:lstStyle/>
          <a:p>
            <a:r>
              <a:rPr lang="en-US" dirty="0">
                <a:solidFill>
                  <a:srgbClr val="000000"/>
                </a:solidFill>
                <a:latin typeface="Proxima Nova" panose="02000506030000020004" pitchFamily="2" charset="0"/>
              </a:rPr>
              <a:t>The only way to identify and understand all cells in a tissue</a:t>
            </a:r>
          </a:p>
          <a:p>
            <a:endParaRPr lang="en-US" dirty="0">
              <a:solidFill>
                <a:srgbClr val="000000"/>
              </a:solidFill>
              <a:latin typeface="Proxima Nova" panose="02000506030000020004" pitchFamily="2" charset="0"/>
            </a:endParaRPr>
          </a:p>
          <a:p>
            <a:r>
              <a:rPr lang="en-US" dirty="0">
                <a:solidFill>
                  <a:srgbClr val="000000"/>
                </a:solidFill>
                <a:latin typeface="Proxima Nova" panose="02000506030000020004" pitchFamily="2" charset="0"/>
              </a:rPr>
              <a:t>Three cell-based approaches: </a:t>
            </a:r>
          </a:p>
          <a:p>
            <a:endParaRPr lang="en-US" dirty="0">
              <a:solidFill>
                <a:srgbClr val="000000"/>
              </a:solidFill>
              <a:latin typeface="Proxima Nova" panose="02000506030000020004" pitchFamily="2" charset="0"/>
            </a:endParaRPr>
          </a:p>
          <a:p>
            <a:pPr marL="342900" indent="-342900">
              <a:buAutoNum type="arabicPeriod"/>
            </a:pPr>
            <a:r>
              <a:rPr lang="en-US" dirty="0">
                <a:solidFill>
                  <a:srgbClr val="000000"/>
                </a:solidFill>
                <a:latin typeface="Proxima Nova" panose="02000506030000020004" pitchFamily="2" charset="0"/>
              </a:rPr>
              <a:t>Classification</a:t>
            </a:r>
          </a:p>
          <a:p>
            <a:pPr marL="342900" indent="-342900">
              <a:buAutoNum type="arabicPeriod"/>
            </a:pPr>
            <a:endParaRPr lang="en-US" dirty="0">
              <a:solidFill>
                <a:srgbClr val="000000"/>
              </a:solidFill>
              <a:latin typeface="Proxima Nova" panose="02000506030000020004" pitchFamily="2" charset="0"/>
            </a:endParaRPr>
          </a:p>
          <a:p>
            <a:pPr marL="342900" indent="-342900">
              <a:buAutoNum type="arabicPeriod"/>
            </a:pPr>
            <a:r>
              <a:rPr lang="en-US" dirty="0">
                <a:solidFill>
                  <a:srgbClr val="000000"/>
                </a:solidFill>
                <a:latin typeface="Proxima Nova" panose="02000506030000020004" pitchFamily="2" charset="0"/>
              </a:rPr>
              <a:t>Characterization</a:t>
            </a:r>
          </a:p>
          <a:p>
            <a:pPr marL="342900" indent="-342900">
              <a:buAutoNum type="arabicPeriod"/>
            </a:pPr>
            <a:endParaRPr lang="en-US" dirty="0">
              <a:solidFill>
                <a:srgbClr val="000000"/>
              </a:solidFill>
              <a:latin typeface="Proxima Nova" panose="02000506030000020004" pitchFamily="2" charset="0"/>
            </a:endParaRPr>
          </a:p>
          <a:p>
            <a:pPr marL="342900" indent="-342900">
              <a:buAutoNum type="arabicPeriod"/>
            </a:pPr>
            <a:r>
              <a:rPr lang="en-US" dirty="0">
                <a:solidFill>
                  <a:srgbClr val="000000"/>
                </a:solidFill>
                <a:latin typeface="Proxima Nova" panose="02000506030000020004" pitchFamily="2" charset="0"/>
              </a:rPr>
              <a:t>Contextual</a:t>
            </a:r>
          </a:p>
        </p:txBody>
      </p:sp>
      <p:sp>
        <p:nvSpPr>
          <p:cNvPr id="5" name="Rectangle 4">
            <a:extLst>
              <a:ext uri="{FF2B5EF4-FFF2-40B4-BE49-F238E27FC236}">
                <a16:creationId xmlns:a16="http://schemas.microsoft.com/office/drawing/2014/main" id="{E05C7472-1BCD-425E-9357-C3CABE2E04DD}"/>
              </a:ext>
            </a:extLst>
          </p:cNvPr>
          <p:cNvSpPr/>
          <p:nvPr/>
        </p:nvSpPr>
        <p:spPr>
          <a:xfrm>
            <a:off x="472261" y="4348008"/>
            <a:ext cx="2342271" cy="914400"/>
          </a:xfrm>
          <a:prstGeom prst="rect">
            <a:avLst/>
          </a:prstGeom>
          <a:solidFill>
            <a:srgbClr val="00268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4099198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C1 microfluidics</a:t>
            </a:r>
            <a:br>
              <a:rPr lang="en-US" dirty="0"/>
            </a:br>
            <a:r>
              <a:rPr lang="en-US" sz="2400" b="0" dirty="0"/>
              <a:t>Deep sensitive profiling of cells in multiple modes</a:t>
            </a:r>
            <a:endParaRPr lang="en-US" b="0" dirty="0"/>
          </a:p>
        </p:txBody>
      </p:sp>
      <p:sp>
        <p:nvSpPr>
          <p:cNvPr id="11" name="Rectangle 10"/>
          <p:cNvSpPr/>
          <p:nvPr/>
        </p:nvSpPr>
        <p:spPr>
          <a:xfrm>
            <a:off x="457200" y="6303911"/>
            <a:ext cx="7772400" cy="276999"/>
          </a:xfrm>
          <a:prstGeom prst="rect">
            <a:avLst/>
          </a:prstGeom>
        </p:spPr>
        <p:txBody>
          <a:bodyPr wrap="square" anchor="b" anchorCtr="0">
            <a:spAutoFit/>
          </a:bodyPr>
          <a:lstStyle/>
          <a:p>
            <a:r>
              <a:rPr lang="en-US" sz="1200" dirty="0">
                <a:solidFill>
                  <a:schemeClr val="bg1">
                    <a:lumMod val="50000"/>
                  </a:schemeClr>
                </a:solidFill>
                <a:latin typeface="Proxima Nova" pitchFamily="2" charset="0"/>
              </a:rPr>
              <a:t>Modified from Zhang et al. </a:t>
            </a:r>
            <a:r>
              <a:rPr lang="en-US" sz="1200" i="1" dirty="0">
                <a:solidFill>
                  <a:schemeClr val="bg1">
                    <a:lumMod val="50000"/>
                  </a:schemeClr>
                </a:solidFill>
                <a:latin typeface="Proxima Nova" pitchFamily="2" charset="0"/>
              </a:rPr>
              <a:t>Cancer Research </a:t>
            </a:r>
            <a:r>
              <a:rPr lang="en-US" sz="1200" dirty="0">
                <a:solidFill>
                  <a:schemeClr val="bg1">
                    <a:lumMod val="50000"/>
                  </a:schemeClr>
                </a:solidFill>
                <a:latin typeface="Proxima Nova" pitchFamily="2" charset="0"/>
              </a:rPr>
              <a:t>(2016)</a:t>
            </a:r>
          </a:p>
        </p:txBody>
      </p:sp>
      <p:grpSp>
        <p:nvGrpSpPr>
          <p:cNvPr id="8" name="Group 7"/>
          <p:cNvGrpSpPr/>
          <p:nvPr/>
        </p:nvGrpSpPr>
        <p:grpSpPr>
          <a:xfrm>
            <a:off x="571500" y="2043313"/>
            <a:ext cx="8158113" cy="4142619"/>
            <a:chOff x="457200" y="1981200"/>
            <a:chExt cx="8458200" cy="4295001"/>
          </a:xfrm>
        </p:grpSpPr>
        <p:sp>
          <p:nvSpPr>
            <p:cNvPr id="9" name="Rectangle 8"/>
            <p:cNvSpPr/>
            <p:nvPr/>
          </p:nvSpPr>
          <p:spPr>
            <a:xfrm>
              <a:off x="457200" y="1981200"/>
              <a:ext cx="8458200" cy="4295001"/>
            </a:xfrm>
            <a:prstGeom prst="rect">
              <a:avLst/>
            </a:prstGeom>
            <a:solidFill>
              <a:srgbClr val="EBEFF5"/>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1600200" y="2110843"/>
              <a:ext cx="5791200" cy="1775357"/>
            </a:xfrm>
            <a:prstGeom prst="rect">
              <a:avLst/>
            </a:prstGeom>
            <a:noFill/>
            <a:ln w="9525">
              <a:noFill/>
              <a:miter lim="800000"/>
              <a:headEnd/>
              <a:tailEnd/>
            </a:ln>
          </p:spPr>
        </p:pic>
        <p:pic>
          <p:nvPicPr>
            <p:cNvPr id="2050" name="Picture 2"/>
            <p:cNvPicPr>
              <a:picLocks noChangeAspect="1" noChangeArrowheads="1"/>
            </p:cNvPicPr>
            <p:nvPr/>
          </p:nvPicPr>
          <p:blipFill rotWithShape="1">
            <a:blip r:embed="rId4" cstate="print">
              <a:lum bright="2000"/>
            </a:blip>
            <a:srcRect t="2213" r="1423"/>
            <a:stretch/>
          </p:blipFill>
          <p:spPr bwMode="auto">
            <a:xfrm>
              <a:off x="609600" y="4259179"/>
              <a:ext cx="2929489" cy="1715216"/>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3810000" y="4067962"/>
              <a:ext cx="5029200" cy="2180438"/>
            </a:xfrm>
            <a:prstGeom prst="rect">
              <a:avLst/>
            </a:prstGeom>
            <a:noFill/>
            <a:ln w="9525">
              <a:noFill/>
              <a:miter lim="800000"/>
              <a:headEnd/>
              <a:tailEnd/>
            </a:ln>
          </p:spPr>
        </p:pic>
        <p:sp>
          <p:nvSpPr>
            <p:cNvPr id="4" name="Rectangle 3"/>
            <p:cNvSpPr/>
            <p:nvPr/>
          </p:nvSpPr>
          <p:spPr>
            <a:xfrm>
              <a:off x="1688432" y="2110843"/>
              <a:ext cx="409073" cy="203231"/>
            </a:xfrm>
            <a:prstGeom prst="rect">
              <a:avLst/>
            </a:prstGeom>
            <a:solidFill>
              <a:srgbClr val="EBE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669758" y="4259179"/>
              <a:ext cx="200526" cy="184484"/>
            </a:xfrm>
            <a:prstGeom prst="rect">
              <a:avLst/>
            </a:prstGeom>
            <a:solidFill>
              <a:srgbClr val="E7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3930316" y="4067962"/>
              <a:ext cx="208547" cy="191217"/>
            </a:xfrm>
            <a:prstGeom prst="rect">
              <a:avLst/>
            </a:prstGeom>
            <a:solidFill>
              <a:srgbClr val="EBEF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ustDataLst>
      <p:tags r:id="rId1"/>
    </p:custDataLst>
    <p:extLst>
      <p:ext uri="{BB962C8B-B14F-4D97-AF65-F5344CB8AC3E}">
        <p14:creationId xmlns:p14="http://schemas.microsoft.com/office/powerpoint/2010/main" val="1241913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5400"/>
            <a:ext cx="6680200" cy="1943100"/>
          </a:xfrm>
        </p:spPr>
        <p:txBody>
          <a:bodyPr/>
          <a:lstStyle/>
          <a:p>
            <a:r>
              <a:rPr lang="en-US" dirty="0"/>
              <a:t>C1 complements ultrahigh-throughput methods </a:t>
            </a:r>
          </a:p>
        </p:txBody>
      </p:sp>
    </p:spTree>
    <p:custDataLst>
      <p:tags r:id="rId1"/>
    </p:custDataLst>
    <p:extLst>
      <p:ext uri="{BB962C8B-B14F-4D97-AF65-F5344CB8AC3E}">
        <p14:creationId xmlns:p14="http://schemas.microsoft.com/office/powerpoint/2010/main" val="702692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B0FBE-8E6D-4562-935E-4DDB87B9F2A5}"/>
              </a:ext>
            </a:extLst>
          </p:cNvPr>
          <p:cNvSpPr>
            <a:spLocks noGrp="1"/>
          </p:cNvSpPr>
          <p:nvPr>
            <p:ph type="title"/>
          </p:nvPr>
        </p:nvSpPr>
        <p:spPr/>
        <p:txBody>
          <a:bodyPr/>
          <a:lstStyle/>
          <a:p>
            <a:r>
              <a:rPr lang="en-US" sz="3200"/>
              <a:t>Allocation of reads towards cell number or transcript number</a:t>
            </a:r>
            <a:endParaRPr lang="en-US" sz="3200" dirty="0"/>
          </a:p>
        </p:txBody>
      </p:sp>
      <p:grpSp>
        <p:nvGrpSpPr>
          <p:cNvPr id="212" name="Group 211">
            <a:extLst>
              <a:ext uri="{FF2B5EF4-FFF2-40B4-BE49-F238E27FC236}">
                <a16:creationId xmlns:a16="http://schemas.microsoft.com/office/drawing/2014/main" id="{D5FC6EE0-C408-493E-8279-0BB846F67E79}"/>
              </a:ext>
            </a:extLst>
          </p:cNvPr>
          <p:cNvGrpSpPr/>
          <p:nvPr/>
        </p:nvGrpSpPr>
        <p:grpSpPr>
          <a:xfrm>
            <a:off x="472440" y="1935736"/>
            <a:ext cx="8229600" cy="4177490"/>
            <a:chOff x="0" y="1935736"/>
            <a:chExt cx="8499140" cy="4177490"/>
          </a:xfrm>
        </p:grpSpPr>
        <p:sp>
          <p:nvSpPr>
            <p:cNvPr id="213" name="Rectangle 212">
              <a:extLst>
                <a:ext uri="{FF2B5EF4-FFF2-40B4-BE49-F238E27FC236}">
                  <a16:creationId xmlns:a16="http://schemas.microsoft.com/office/drawing/2014/main" id="{83CF7833-7DE9-4188-B35E-CB83A37F84A0}"/>
                </a:ext>
              </a:extLst>
            </p:cNvPr>
            <p:cNvSpPr/>
            <p:nvPr/>
          </p:nvSpPr>
          <p:spPr>
            <a:xfrm>
              <a:off x="0" y="2739115"/>
              <a:ext cx="1457731" cy="49244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Proxima Nova"/>
                  <a:ea typeface="+mn-ea"/>
                  <a:cs typeface="+mn-cs"/>
                </a:rPr>
                <a:t>High-expressing genes</a:t>
              </a:r>
            </a:p>
          </p:txBody>
        </p:sp>
        <p:sp>
          <p:nvSpPr>
            <p:cNvPr id="214" name="Rectangle 213">
              <a:extLst>
                <a:ext uri="{FF2B5EF4-FFF2-40B4-BE49-F238E27FC236}">
                  <a16:creationId xmlns:a16="http://schemas.microsoft.com/office/drawing/2014/main" id="{CA9F444B-A3BB-4428-A12B-E440821B6F50}"/>
                </a:ext>
              </a:extLst>
            </p:cNvPr>
            <p:cNvSpPr/>
            <p:nvPr/>
          </p:nvSpPr>
          <p:spPr>
            <a:xfrm rot="-5400000">
              <a:off x="-355319" y="4194981"/>
              <a:ext cx="222042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roxima Nova"/>
                  <a:ea typeface="+mn-ea"/>
                  <a:cs typeface="+mn-cs"/>
                </a:rPr>
                <a:t>Transcripts</a:t>
              </a:r>
            </a:p>
          </p:txBody>
        </p:sp>
        <p:cxnSp>
          <p:nvCxnSpPr>
            <p:cNvPr id="215" name="Straight Connector 214">
              <a:extLst>
                <a:ext uri="{FF2B5EF4-FFF2-40B4-BE49-F238E27FC236}">
                  <a16:creationId xmlns:a16="http://schemas.microsoft.com/office/drawing/2014/main" id="{3E065C8B-7344-437F-80FA-AB69CAD41C04}"/>
                </a:ext>
              </a:extLst>
            </p:cNvPr>
            <p:cNvCxnSpPr>
              <a:cxnSpLocks/>
            </p:cNvCxnSpPr>
            <p:nvPr/>
          </p:nvCxnSpPr>
          <p:spPr>
            <a:xfrm>
              <a:off x="1650973" y="2353920"/>
              <a:ext cx="6848167" cy="0"/>
            </a:xfrm>
            <a:prstGeom prst="line">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2C47FA19-5E64-43E2-92A2-DAC40506D7BF}"/>
                </a:ext>
              </a:extLst>
            </p:cNvPr>
            <p:cNvSpPr/>
            <p:nvPr/>
          </p:nvSpPr>
          <p:spPr>
            <a:xfrm>
              <a:off x="42354" y="5576604"/>
              <a:ext cx="1373023" cy="49244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Proxima Nova"/>
                  <a:ea typeface="+mn-ea"/>
                  <a:cs typeface="+mn-cs"/>
                </a:rPr>
                <a:t>Low-expressing genes</a:t>
              </a:r>
            </a:p>
          </p:txBody>
        </p:sp>
        <p:sp>
          <p:nvSpPr>
            <p:cNvPr id="217" name="Rectangle 216">
              <a:extLst>
                <a:ext uri="{FF2B5EF4-FFF2-40B4-BE49-F238E27FC236}">
                  <a16:creationId xmlns:a16="http://schemas.microsoft.com/office/drawing/2014/main" id="{25E7F542-4541-4727-8D45-1C0E51ADBC6A}"/>
                </a:ext>
              </a:extLst>
            </p:cNvPr>
            <p:cNvSpPr/>
            <p:nvPr/>
          </p:nvSpPr>
          <p:spPr>
            <a:xfrm>
              <a:off x="4384989" y="1935736"/>
              <a:ext cx="125128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roxima Nova"/>
                  <a:ea typeface="+mn-ea"/>
                  <a:cs typeface="+mn-cs"/>
                </a:rPr>
                <a:t>Cells</a:t>
              </a:r>
            </a:p>
          </p:txBody>
        </p:sp>
        <p:cxnSp>
          <p:nvCxnSpPr>
            <p:cNvPr id="218" name="Straight Connector 217">
              <a:extLst>
                <a:ext uri="{FF2B5EF4-FFF2-40B4-BE49-F238E27FC236}">
                  <a16:creationId xmlns:a16="http://schemas.microsoft.com/office/drawing/2014/main" id="{A07762AF-9D19-4D2F-923F-DC34867070A3}"/>
                </a:ext>
              </a:extLst>
            </p:cNvPr>
            <p:cNvCxnSpPr>
              <a:cxnSpLocks/>
            </p:cNvCxnSpPr>
            <p:nvPr/>
          </p:nvCxnSpPr>
          <p:spPr>
            <a:xfrm>
              <a:off x="1459249" y="2599727"/>
              <a:ext cx="0" cy="3513499"/>
            </a:xfrm>
            <a:prstGeom prst="line">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9" name="Group 218">
              <a:extLst>
                <a:ext uri="{FF2B5EF4-FFF2-40B4-BE49-F238E27FC236}">
                  <a16:creationId xmlns:a16="http://schemas.microsoft.com/office/drawing/2014/main" id="{409295E3-6751-4070-8CD4-88D335E7BA84}"/>
                </a:ext>
              </a:extLst>
            </p:cNvPr>
            <p:cNvGrpSpPr/>
            <p:nvPr/>
          </p:nvGrpSpPr>
          <p:grpSpPr>
            <a:xfrm>
              <a:off x="1766018" y="2656802"/>
              <a:ext cx="6636640" cy="3248665"/>
              <a:chOff x="1779154" y="2627305"/>
              <a:chExt cx="6636640" cy="3248665"/>
            </a:xfrm>
          </p:grpSpPr>
          <p:cxnSp>
            <p:nvCxnSpPr>
              <p:cNvPr id="221" name="Straight Connector 220">
                <a:extLst>
                  <a:ext uri="{FF2B5EF4-FFF2-40B4-BE49-F238E27FC236}">
                    <a16:creationId xmlns:a16="http://schemas.microsoft.com/office/drawing/2014/main" id="{7520AAD8-575A-4905-8ADD-76EE5435D579}"/>
                  </a:ext>
                </a:extLst>
              </p:cNvPr>
              <p:cNvCxnSpPr>
                <a:cxnSpLocks/>
              </p:cNvCxnSpPr>
              <p:nvPr/>
            </p:nvCxnSpPr>
            <p:spPr>
              <a:xfrm>
                <a:off x="1779154" y="26273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883BF418-C2AA-4E29-9557-BBE9E6172785}"/>
                  </a:ext>
                </a:extLst>
              </p:cNvPr>
              <p:cNvCxnSpPr>
                <a:cxnSpLocks/>
              </p:cNvCxnSpPr>
              <p:nvPr/>
            </p:nvCxnSpPr>
            <p:spPr>
              <a:xfrm>
                <a:off x="1779154" y="27797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3BE2300F-C6B5-4636-BD19-124D4206BEC5}"/>
                  </a:ext>
                </a:extLst>
              </p:cNvPr>
              <p:cNvCxnSpPr>
                <a:cxnSpLocks/>
              </p:cNvCxnSpPr>
              <p:nvPr/>
            </p:nvCxnSpPr>
            <p:spPr>
              <a:xfrm>
                <a:off x="1779154" y="29321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55B4C51-1A8A-4EDB-8621-D0484A9516A1}"/>
                  </a:ext>
                </a:extLst>
              </p:cNvPr>
              <p:cNvCxnSpPr>
                <a:cxnSpLocks/>
              </p:cNvCxnSpPr>
              <p:nvPr/>
            </p:nvCxnSpPr>
            <p:spPr>
              <a:xfrm>
                <a:off x="1779154" y="30845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8C44316-EE2D-444B-9D81-E91957C868E8}"/>
                  </a:ext>
                </a:extLst>
              </p:cNvPr>
              <p:cNvCxnSpPr>
                <a:cxnSpLocks/>
              </p:cNvCxnSpPr>
              <p:nvPr/>
            </p:nvCxnSpPr>
            <p:spPr>
              <a:xfrm>
                <a:off x="1779154" y="32369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F3EE3D8-B218-444B-BDC2-53CE3A6DAC57}"/>
                  </a:ext>
                </a:extLst>
              </p:cNvPr>
              <p:cNvCxnSpPr>
                <a:cxnSpLocks/>
              </p:cNvCxnSpPr>
              <p:nvPr/>
            </p:nvCxnSpPr>
            <p:spPr>
              <a:xfrm>
                <a:off x="1779154" y="33893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835463D-9844-40CA-853C-CCEE34DD8C50}"/>
                  </a:ext>
                </a:extLst>
              </p:cNvPr>
              <p:cNvCxnSpPr>
                <a:cxnSpLocks/>
              </p:cNvCxnSpPr>
              <p:nvPr/>
            </p:nvCxnSpPr>
            <p:spPr>
              <a:xfrm>
                <a:off x="1779154" y="35417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335392CD-6334-4B94-BD50-ED786B669C39}"/>
                  </a:ext>
                </a:extLst>
              </p:cNvPr>
              <p:cNvCxnSpPr>
                <a:cxnSpLocks/>
              </p:cNvCxnSpPr>
              <p:nvPr/>
            </p:nvCxnSpPr>
            <p:spPr>
              <a:xfrm>
                <a:off x="1779154" y="36941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3F47B1FF-E055-4564-A465-1BB2EBCD1C23}"/>
                  </a:ext>
                </a:extLst>
              </p:cNvPr>
              <p:cNvCxnSpPr>
                <a:cxnSpLocks/>
              </p:cNvCxnSpPr>
              <p:nvPr/>
            </p:nvCxnSpPr>
            <p:spPr>
              <a:xfrm>
                <a:off x="1779154" y="38465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8FB5055-307B-4149-9F6D-FE8AB7DD3D37}"/>
                  </a:ext>
                </a:extLst>
              </p:cNvPr>
              <p:cNvCxnSpPr>
                <a:cxnSpLocks/>
              </p:cNvCxnSpPr>
              <p:nvPr/>
            </p:nvCxnSpPr>
            <p:spPr>
              <a:xfrm>
                <a:off x="1779154" y="39989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D74B7E8C-2C0C-4F44-8BE9-61642EF15449}"/>
                  </a:ext>
                </a:extLst>
              </p:cNvPr>
              <p:cNvCxnSpPr>
                <a:cxnSpLocks/>
              </p:cNvCxnSpPr>
              <p:nvPr/>
            </p:nvCxnSpPr>
            <p:spPr>
              <a:xfrm>
                <a:off x="1779154" y="4151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E75A650D-E86F-4FD5-81DB-681F2EB8FB5D}"/>
                  </a:ext>
                </a:extLst>
              </p:cNvPr>
              <p:cNvCxnSpPr>
                <a:cxnSpLocks/>
              </p:cNvCxnSpPr>
              <p:nvPr/>
            </p:nvCxnSpPr>
            <p:spPr>
              <a:xfrm>
                <a:off x="1779154" y="4303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95CC8BD-C18C-4AD8-AB6B-7DF38E7F6784}"/>
                  </a:ext>
                </a:extLst>
              </p:cNvPr>
              <p:cNvCxnSpPr>
                <a:cxnSpLocks/>
              </p:cNvCxnSpPr>
              <p:nvPr/>
            </p:nvCxnSpPr>
            <p:spPr>
              <a:xfrm>
                <a:off x="1779154" y="4456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457B733-42B7-48F3-A0B6-8D0EF0B78757}"/>
                  </a:ext>
                </a:extLst>
              </p:cNvPr>
              <p:cNvCxnSpPr>
                <a:cxnSpLocks/>
              </p:cNvCxnSpPr>
              <p:nvPr/>
            </p:nvCxnSpPr>
            <p:spPr>
              <a:xfrm>
                <a:off x="1779154" y="4608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3C0B05EF-FD5E-4122-BF93-033127B64802}"/>
                  </a:ext>
                </a:extLst>
              </p:cNvPr>
              <p:cNvCxnSpPr>
                <a:cxnSpLocks/>
              </p:cNvCxnSpPr>
              <p:nvPr/>
            </p:nvCxnSpPr>
            <p:spPr>
              <a:xfrm>
                <a:off x="1779154" y="47851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F810B085-0FA0-4870-9F9B-E8FCFC8A2B16}"/>
                  </a:ext>
                </a:extLst>
              </p:cNvPr>
              <p:cNvCxnSpPr>
                <a:cxnSpLocks/>
              </p:cNvCxnSpPr>
              <p:nvPr/>
            </p:nvCxnSpPr>
            <p:spPr>
              <a:xfrm>
                <a:off x="1779154" y="49375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43D575A7-0DC9-4D9C-A785-7C06118BC8DC}"/>
                  </a:ext>
                </a:extLst>
              </p:cNvPr>
              <p:cNvCxnSpPr>
                <a:cxnSpLocks/>
              </p:cNvCxnSpPr>
              <p:nvPr/>
            </p:nvCxnSpPr>
            <p:spPr>
              <a:xfrm>
                <a:off x="1779154" y="50899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1E70C711-B288-4056-855D-0B4EE9F42713}"/>
                  </a:ext>
                </a:extLst>
              </p:cNvPr>
              <p:cNvCxnSpPr>
                <a:cxnSpLocks/>
              </p:cNvCxnSpPr>
              <p:nvPr/>
            </p:nvCxnSpPr>
            <p:spPr>
              <a:xfrm>
                <a:off x="1779154" y="52423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C8444D7-43F6-4646-A61B-9E45209428D9}"/>
                  </a:ext>
                </a:extLst>
              </p:cNvPr>
              <p:cNvCxnSpPr>
                <a:cxnSpLocks/>
              </p:cNvCxnSpPr>
              <p:nvPr/>
            </p:nvCxnSpPr>
            <p:spPr>
              <a:xfrm>
                <a:off x="1779154" y="53947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3FB35A6-B223-4D13-A738-4DE87C3AB913}"/>
                  </a:ext>
                </a:extLst>
              </p:cNvPr>
              <p:cNvCxnSpPr>
                <a:cxnSpLocks/>
              </p:cNvCxnSpPr>
              <p:nvPr/>
            </p:nvCxnSpPr>
            <p:spPr>
              <a:xfrm>
                <a:off x="1779154" y="55471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927EA47-B76A-4E64-B478-225154C0C05F}"/>
                  </a:ext>
                </a:extLst>
              </p:cNvPr>
              <p:cNvCxnSpPr>
                <a:cxnSpLocks/>
              </p:cNvCxnSpPr>
              <p:nvPr/>
            </p:nvCxnSpPr>
            <p:spPr>
              <a:xfrm>
                <a:off x="1779154" y="56995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C06E2512-FA73-4B1B-B53C-6F739D6DDD88}"/>
                  </a:ext>
                </a:extLst>
              </p:cNvPr>
              <p:cNvCxnSpPr>
                <a:cxnSpLocks/>
              </p:cNvCxnSpPr>
              <p:nvPr/>
            </p:nvCxnSpPr>
            <p:spPr>
              <a:xfrm>
                <a:off x="1779154" y="58759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B4508806-F48A-4EA2-B21E-1EC55722DB13}"/>
                  </a:ext>
                </a:extLst>
              </p:cNvPr>
              <p:cNvCxnSpPr>
                <a:cxnSpLocks/>
              </p:cNvCxnSpPr>
              <p:nvPr/>
            </p:nvCxnSpPr>
            <p:spPr>
              <a:xfrm>
                <a:off x="2543032" y="26273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0E832F17-48C0-4489-AE1B-38499EBB7806}"/>
                  </a:ext>
                </a:extLst>
              </p:cNvPr>
              <p:cNvCxnSpPr>
                <a:cxnSpLocks/>
              </p:cNvCxnSpPr>
              <p:nvPr/>
            </p:nvCxnSpPr>
            <p:spPr>
              <a:xfrm>
                <a:off x="2543032" y="27797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B90DDCF-EBE1-44B1-B8BE-389221BCAC62}"/>
                  </a:ext>
                </a:extLst>
              </p:cNvPr>
              <p:cNvCxnSpPr>
                <a:cxnSpLocks/>
              </p:cNvCxnSpPr>
              <p:nvPr/>
            </p:nvCxnSpPr>
            <p:spPr>
              <a:xfrm>
                <a:off x="2543032" y="29321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1A88828-6BEE-4AAD-B088-D20F9F84A96A}"/>
                  </a:ext>
                </a:extLst>
              </p:cNvPr>
              <p:cNvCxnSpPr>
                <a:cxnSpLocks/>
              </p:cNvCxnSpPr>
              <p:nvPr/>
            </p:nvCxnSpPr>
            <p:spPr>
              <a:xfrm>
                <a:off x="2543032" y="30845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00FFD95A-FCAC-41F0-AE18-D19A3C16D927}"/>
                  </a:ext>
                </a:extLst>
              </p:cNvPr>
              <p:cNvCxnSpPr>
                <a:cxnSpLocks/>
              </p:cNvCxnSpPr>
              <p:nvPr/>
            </p:nvCxnSpPr>
            <p:spPr>
              <a:xfrm>
                <a:off x="2543032" y="32369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C9C13557-27FD-4016-8703-2ABB418F8690}"/>
                  </a:ext>
                </a:extLst>
              </p:cNvPr>
              <p:cNvCxnSpPr>
                <a:cxnSpLocks/>
              </p:cNvCxnSpPr>
              <p:nvPr/>
            </p:nvCxnSpPr>
            <p:spPr>
              <a:xfrm>
                <a:off x="2543032" y="3389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BFC952A0-2E25-485B-9199-65B30D7B6D35}"/>
                  </a:ext>
                </a:extLst>
              </p:cNvPr>
              <p:cNvCxnSpPr>
                <a:cxnSpLocks/>
              </p:cNvCxnSpPr>
              <p:nvPr/>
            </p:nvCxnSpPr>
            <p:spPr>
              <a:xfrm>
                <a:off x="2543032" y="35417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52ED3505-CBAB-45D2-86D9-01E8A9E56ADF}"/>
                  </a:ext>
                </a:extLst>
              </p:cNvPr>
              <p:cNvCxnSpPr>
                <a:cxnSpLocks/>
              </p:cNvCxnSpPr>
              <p:nvPr/>
            </p:nvCxnSpPr>
            <p:spPr>
              <a:xfrm>
                <a:off x="2543032" y="36941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8C7BDF1B-AF38-4942-9CDC-C8FC1DB7811E}"/>
                  </a:ext>
                </a:extLst>
              </p:cNvPr>
              <p:cNvCxnSpPr>
                <a:cxnSpLocks/>
              </p:cNvCxnSpPr>
              <p:nvPr/>
            </p:nvCxnSpPr>
            <p:spPr>
              <a:xfrm>
                <a:off x="2543032" y="38465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3DFE1B5E-4BC7-4D15-A1A7-335744FF2C23}"/>
                  </a:ext>
                </a:extLst>
              </p:cNvPr>
              <p:cNvCxnSpPr>
                <a:cxnSpLocks/>
              </p:cNvCxnSpPr>
              <p:nvPr/>
            </p:nvCxnSpPr>
            <p:spPr>
              <a:xfrm>
                <a:off x="2543032" y="39989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D230F46-8D13-4130-893F-6A4E439CB3C8}"/>
                  </a:ext>
                </a:extLst>
              </p:cNvPr>
              <p:cNvCxnSpPr>
                <a:cxnSpLocks/>
              </p:cNvCxnSpPr>
              <p:nvPr/>
            </p:nvCxnSpPr>
            <p:spPr>
              <a:xfrm>
                <a:off x="2543032" y="4151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089DC1EB-0535-423F-800B-6C8716178C7A}"/>
                  </a:ext>
                </a:extLst>
              </p:cNvPr>
              <p:cNvCxnSpPr>
                <a:cxnSpLocks/>
              </p:cNvCxnSpPr>
              <p:nvPr/>
            </p:nvCxnSpPr>
            <p:spPr>
              <a:xfrm>
                <a:off x="2543032" y="4303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8A0318A-3882-41C6-AFD5-FA58A4642653}"/>
                  </a:ext>
                </a:extLst>
              </p:cNvPr>
              <p:cNvCxnSpPr>
                <a:cxnSpLocks/>
              </p:cNvCxnSpPr>
              <p:nvPr/>
            </p:nvCxnSpPr>
            <p:spPr>
              <a:xfrm>
                <a:off x="2543032" y="4456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A1AE7CA-6716-4CFC-9EF5-E948D0D92C26}"/>
                  </a:ext>
                </a:extLst>
              </p:cNvPr>
              <p:cNvCxnSpPr>
                <a:cxnSpLocks/>
              </p:cNvCxnSpPr>
              <p:nvPr/>
            </p:nvCxnSpPr>
            <p:spPr>
              <a:xfrm>
                <a:off x="2543032" y="46327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9B92A536-BDC8-44A3-ACD0-2F2DF1984001}"/>
                  </a:ext>
                </a:extLst>
              </p:cNvPr>
              <p:cNvCxnSpPr>
                <a:cxnSpLocks/>
              </p:cNvCxnSpPr>
              <p:nvPr/>
            </p:nvCxnSpPr>
            <p:spPr>
              <a:xfrm>
                <a:off x="2543032" y="47851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F1D2D5A9-DF9A-4D46-8ADF-F5103A058148}"/>
                  </a:ext>
                </a:extLst>
              </p:cNvPr>
              <p:cNvCxnSpPr>
                <a:cxnSpLocks/>
              </p:cNvCxnSpPr>
              <p:nvPr/>
            </p:nvCxnSpPr>
            <p:spPr>
              <a:xfrm>
                <a:off x="2543032" y="49375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E04046F9-8DFE-409B-A4B7-864645C1D93E}"/>
                  </a:ext>
                </a:extLst>
              </p:cNvPr>
              <p:cNvCxnSpPr>
                <a:cxnSpLocks/>
              </p:cNvCxnSpPr>
              <p:nvPr/>
            </p:nvCxnSpPr>
            <p:spPr>
              <a:xfrm>
                <a:off x="2543032" y="50899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9A0E4D6C-B9FC-4853-8619-0E5EEF58021B}"/>
                  </a:ext>
                </a:extLst>
              </p:cNvPr>
              <p:cNvCxnSpPr>
                <a:cxnSpLocks/>
              </p:cNvCxnSpPr>
              <p:nvPr/>
            </p:nvCxnSpPr>
            <p:spPr>
              <a:xfrm>
                <a:off x="2543032" y="52423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F6D89913-F1D6-427D-A716-82E75301BB2F}"/>
                  </a:ext>
                </a:extLst>
              </p:cNvPr>
              <p:cNvCxnSpPr>
                <a:cxnSpLocks/>
              </p:cNvCxnSpPr>
              <p:nvPr/>
            </p:nvCxnSpPr>
            <p:spPr>
              <a:xfrm>
                <a:off x="2543032" y="53947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C01DE3E-83FB-45E2-9C07-1C48F6B01F7D}"/>
                  </a:ext>
                </a:extLst>
              </p:cNvPr>
              <p:cNvCxnSpPr>
                <a:cxnSpLocks/>
              </p:cNvCxnSpPr>
              <p:nvPr/>
            </p:nvCxnSpPr>
            <p:spPr>
              <a:xfrm>
                <a:off x="2543032" y="55471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6D7B82D6-A3F1-489B-9577-3ED746030BA6}"/>
                  </a:ext>
                </a:extLst>
              </p:cNvPr>
              <p:cNvCxnSpPr>
                <a:cxnSpLocks/>
              </p:cNvCxnSpPr>
              <p:nvPr/>
            </p:nvCxnSpPr>
            <p:spPr>
              <a:xfrm>
                <a:off x="2543032" y="57235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8C362E9-16CC-4E49-B8AA-107510E95DCC}"/>
                  </a:ext>
                </a:extLst>
              </p:cNvPr>
              <p:cNvCxnSpPr>
                <a:cxnSpLocks/>
              </p:cNvCxnSpPr>
              <p:nvPr/>
            </p:nvCxnSpPr>
            <p:spPr>
              <a:xfrm>
                <a:off x="2543032" y="58759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6E2346F-A652-48DE-B05A-A173AC1CF2E5}"/>
                  </a:ext>
                </a:extLst>
              </p:cNvPr>
              <p:cNvCxnSpPr>
                <a:cxnSpLocks/>
              </p:cNvCxnSpPr>
              <p:nvPr/>
            </p:nvCxnSpPr>
            <p:spPr>
              <a:xfrm>
                <a:off x="3306910" y="26273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53A0683D-827B-454C-84BC-438E5B57E2EA}"/>
                  </a:ext>
                </a:extLst>
              </p:cNvPr>
              <p:cNvCxnSpPr>
                <a:cxnSpLocks/>
              </p:cNvCxnSpPr>
              <p:nvPr/>
            </p:nvCxnSpPr>
            <p:spPr>
              <a:xfrm>
                <a:off x="3306910" y="2782003"/>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A8E653A0-5231-40EF-B6FE-B28C68693772}"/>
                  </a:ext>
                </a:extLst>
              </p:cNvPr>
              <p:cNvCxnSpPr>
                <a:cxnSpLocks/>
              </p:cNvCxnSpPr>
              <p:nvPr/>
            </p:nvCxnSpPr>
            <p:spPr>
              <a:xfrm>
                <a:off x="3306910" y="2936701"/>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FE3841D8-A4CD-4D85-A6F8-15A85EC6A8B7}"/>
                  </a:ext>
                </a:extLst>
              </p:cNvPr>
              <p:cNvCxnSpPr>
                <a:cxnSpLocks/>
              </p:cNvCxnSpPr>
              <p:nvPr/>
            </p:nvCxnSpPr>
            <p:spPr>
              <a:xfrm>
                <a:off x="3306910" y="3091399"/>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9520B65-BB1F-48E6-90E1-5D7454EEB6B3}"/>
                  </a:ext>
                </a:extLst>
              </p:cNvPr>
              <p:cNvCxnSpPr>
                <a:cxnSpLocks/>
              </p:cNvCxnSpPr>
              <p:nvPr/>
            </p:nvCxnSpPr>
            <p:spPr>
              <a:xfrm>
                <a:off x="3306910" y="324609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9902B23-EF5E-421D-9E91-920162533278}"/>
                  </a:ext>
                </a:extLst>
              </p:cNvPr>
              <p:cNvCxnSpPr>
                <a:cxnSpLocks/>
              </p:cNvCxnSpPr>
              <p:nvPr/>
            </p:nvCxnSpPr>
            <p:spPr>
              <a:xfrm>
                <a:off x="3306910" y="340079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425C67FA-9F9C-4CAF-93BF-1E1E1E336096}"/>
                  </a:ext>
                </a:extLst>
              </p:cNvPr>
              <p:cNvCxnSpPr>
                <a:cxnSpLocks/>
              </p:cNvCxnSpPr>
              <p:nvPr/>
            </p:nvCxnSpPr>
            <p:spPr>
              <a:xfrm>
                <a:off x="3306910" y="3555493"/>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1A242DF2-D383-47EA-9EC3-BD4F8B569DC3}"/>
                  </a:ext>
                </a:extLst>
              </p:cNvPr>
              <p:cNvCxnSpPr>
                <a:cxnSpLocks/>
              </p:cNvCxnSpPr>
              <p:nvPr/>
            </p:nvCxnSpPr>
            <p:spPr>
              <a:xfrm>
                <a:off x="3306910" y="3710191"/>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7F911107-A494-4250-843F-CB39412AF303}"/>
                  </a:ext>
                </a:extLst>
              </p:cNvPr>
              <p:cNvCxnSpPr>
                <a:cxnSpLocks/>
              </p:cNvCxnSpPr>
              <p:nvPr/>
            </p:nvCxnSpPr>
            <p:spPr>
              <a:xfrm>
                <a:off x="3306910" y="3864889"/>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98B641F6-91A5-442E-80B6-ECFF29D8E1F8}"/>
                  </a:ext>
                </a:extLst>
              </p:cNvPr>
              <p:cNvCxnSpPr>
                <a:cxnSpLocks/>
              </p:cNvCxnSpPr>
              <p:nvPr/>
            </p:nvCxnSpPr>
            <p:spPr>
              <a:xfrm>
                <a:off x="3306910" y="401958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C8C878BB-2EBF-4A3A-890B-1586E0EAA8D5}"/>
                  </a:ext>
                </a:extLst>
              </p:cNvPr>
              <p:cNvCxnSpPr>
                <a:cxnSpLocks/>
              </p:cNvCxnSpPr>
              <p:nvPr/>
            </p:nvCxnSpPr>
            <p:spPr>
              <a:xfrm>
                <a:off x="3306910" y="417428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C32BD4E3-7117-4FD7-854A-8F4B6C347D8A}"/>
                  </a:ext>
                </a:extLst>
              </p:cNvPr>
              <p:cNvCxnSpPr>
                <a:cxnSpLocks/>
              </p:cNvCxnSpPr>
              <p:nvPr/>
            </p:nvCxnSpPr>
            <p:spPr>
              <a:xfrm>
                <a:off x="3306910" y="4328983"/>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38F1E527-CE46-40E7-867E-A91814EB3B9B}"/>
                  </a:ext>
                </a:extLst>
              </p:cNvPr>
              <p:cNvCxnSpPr>
                <a:cxnSpLocks/>
              </p:cNvCxnSpPr>
              <p:nvPr/>
            </p:nvCxnSpPr>
            <p:spPr>
              <a:xfrm>
                <a:off x="3306910" y="4483681"/>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0C06961A-8610-4ADE-B99E-04848550B992}"/>
                  </a:ext>
                </a:extLst>
              </p:cNvPr>
              <p:cNvCxnSpPr>
                <a:cxnSpLocks/>
              </p:cNvCxnSpPr>
              <p:nvPr/>
            </p:nvCxnSpPr>
            <p:spPr>
              <a:xfrm>
                <a:off x="3306910" y="4638379"/>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9E0EBAAA-CBBD-4AFF-AB43-6E3A665D5B76}"/>
                  </a:ext>
                </a:extLst>
              </p:cNvPr>
              <p:cNvCxnSpPr>
                <a:cxnSpLocks/>
              </p:cNvCxnSpPr>
              <p:nvPr/>
            </p:nvCxnSpPr>
            <p:spPr>
              <a:xfrm>
                <a:off x="3306910" y="479307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B86E04B7-645B-4320-B26E-40A728BA753C}"/>
                  </a:ext>
                </a:extLst>
              </p:cNvPr>
              <p:cNvCxnSpPr>
                <a:cxnSpLocks/>
              </p:cNvCxnSpPr>
              <p:nvPr/>
            </p:nvCxnSpPr>
            <p:spPr>
              <a:xfrm>
                <a:off x="3306910" y="494777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7DE97B26-5743-4BA5-A65D-602019A3E2EF}"/>
                  </a:ext>
                </a:extLst>
              </p:cNvPr>
              <p:cNvCxnSpPr>
                <a:cxnSpLocks/>
              </p:cNvCxnSpPr>
              <p:nvPr/>
            </p:nvCxnSpPr>
            <p:spPr>
              <a:xfrm>
                <a:off x="3306910" y="5102473"/>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38EE6F05-E086-46BD-890A-27A95C3BEDB7}"/>
                  </a:ext>
                </a:extLst>
              </p:cNvPr>
              <p:cNvCxnSpPr>
                <a:cxnSpLocks/>
              </p:cNvCxnSpPr>
              <p:nvPr/>
            </p:nvCxnSpPr>
            <p:spPr>
              <a:xfrm>
                <a:off x="3306910" y="5257171"/>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E8C64F8-607B-481B-8CBC-9D9373A65660}"/>
                  </a:ext>
                </a:extLst>
              </p:cNvPr>
              <p:cNvCxnSpPr>
                <a:cxnSpLocks/>
              </p:cNvCxnSpPr>
              <p:nvPr/>
            </p:nvCxnSpPr>
            <p:spPr>
              <a:xfrm>
                <a:off x="3306910" y="5411869"/>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5CED01BB-8FBE-4032-AA09-ED0A02246DD7}"/>
                  </a:ext>
                </a:extLst>
              </p:cNvPr>
              <p:cNvCxnSpPr>
                <a:cxnSpLocks/>
              </p:cNvCxnSpPr>
              <p:nvPr/>
            </p:nvCxnSpPr>
            <p:spPr>
              <a:xfrm>
                <a:off x="3306910" y="556656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994DB99-5663-4005-9265-7FE930AE8C38}"/>
                  </a:ext>
                </a:extLst>
              </p:cNvPr>
              <p:cNvCxnSpPr>
                <a:cxnSpLocks/>
              </p:cNvCxnSpPr>
              <p:nvPr/>
            </p:nvCxnSpPr>
            <p:spPr>
              <a:xfrm>
                <a:off x="3306910" y="572126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538F3FC8-D63E-44FF-84C8-95C61826FDE8}"/>
                  </a:ext>
                </a:extLst>
              </p:cNvPr>
              <p:cNvCxnSpPr>
                <a:cxnSpLocks/>
              </p:cNvCxnSpPr>
              <p:nvPr/>
            </p:nvCxnSpPr>
            <p:spPr>
              <a:xfrm>
                <a:off x="3306910" y="58759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501F6A81-3687-415C-96FC-72BFAB416885}"/>
                  </a:ext>
                </a:extLst>
              </p:cNvPr>
              <p:cNvCxnSpPr>
                <a:cxnSpLocks/>
              </p:cNvCxnSpPr>
              <p:nvPr/>
            </p:nvCxnSpPr>
            <p:spPr>
              <a:xfrm>
                <a:off x="4070788" y="2627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DBD2973D-C8C8-4F3B-B0BA-55F251C40D29}"/>
                  </a:ext>
                </a:extLst>
              </p:cNvPr>
              <p:cNvCxnSpPr>
                <a:cxnSpLocks/>
              </p:cNvCxnSpPr>
              <p:nvPr/>
            </p:nvCxnSpPr>
            <p:spPr>
              <a:xfrm>
                <a:off x="4070788" y="2779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39168E84-26EA-443F-B637-3B8128A0D19E}"/>
                  </a:ext>
                </a:extLst>
              </p:cNvPr>
              <p:cNvCxnSpPr>
                <a:cxnSpLocks/>
              </p:cNvCxnSpPr>
              <p:nvPr/>
            </p:nvCxnSpPr>
            <p:spPr>
              <a:xfrm>
                <a:off x="4070788" y="2932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C86DD291-0531-4124-85AA-8421D54F407E}"/>
                  </a:ext>
                </a:extLst>
              </p:cNvPr>
              <p:cNvCxnSpPr>
                <a:cxnSpLocks/>
              </p:cNvCxnSpPr>
              <p:nvPr/>
            </p:nvCxnSpPr>
            <p:spPr>
              <a:xfrm>
                <a:off x="4070788" y="3084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B91D5729-B61C-4266-8D07-9804CB4D09A7}"/>
                  </a:ext>
                </a:extLst>
              </p:cNvPr>
              <p:cNvCxnSpPr>
                <a:cxnSpLocks/>
              </p:cNvCxnSpPr>
              <p:nvPr/>
            </p:nvCxnSpPr>
            <p:spPr>
              <a:xfrm>
                <a:off x="4070788" y="32369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E19D5063-75DB-41F1-9174-4122AE1A5BCA}"/>
                  </a:ext>
                </a:extLst>
              </p:cNvPr>
              <p:cNvCxnSpPr>
                <a:cxnSpLocks/>
              </p:cNvCxnSpPr>
              <p:nvPr/>
            </p:nvCxnSpPr>
            <p:spPr>
              <a:xfrm>
                <a:off x="4070788" y="33893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4301CCF2-7EA9-4C92-963D-0F3A49350351}"/>
                  </a:ext>
                </a:extLst>
              </p:cNvPr>
              <p:cNvCxnSpPr>
                <a:cxnSpLocks/>
              </p:cNvCxnSpPr>
              <p:nvPr/>
            </p:nvCxnSpPr>
            <p:spPr>
              <a:xfrm>
                <a:off x="4070788" y="35417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26DFF072-0067-4D06-B5C6-0C9B78D1F686}"/>
                  </a:ext>
                </a:extLst>
              </p:cNvPr>
              <p:cNvCxnSpPr>
                <a:cxnSpLocks/>
              </p:cNvCxnSpPr>
              <p:nvPr/>
            </p:nvCxnSpPr>
            <p:spPr>
              <a:xfrm>
                <a:off x="4070788" y="36941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131DBA2D-F3A9-4F2C-BF8D-82AB718DB077}"/>
                  </a:ext>
                </a:extLst>
              </p:cNvPr>
              <p:cNvCxnSpPr>
                <a:cxnSpLocks/>
              </p:cNvCxnSpPr>
              <p:nvPr/>
            </p:nvCxnSpPr>
            <p:spPr>
              <a:xfrm>
                <a:off x="4070788" y="38465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76798C65-9954-4653-8CF7-AEFA57BAEA79}"/>
                  </a:ext>
                </a:extLst>
              </p:cNvPr>
              <p:cNvCxnSpPr>
                <a:cxnSpLocks/>
              </p:cNvCxnSpPr>
              <p:nvPr/>
            </p:nvCxnSpPr>
            <p:spPr>
              <a:xfrm>
                <a:off x="4070788" y="39989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96629619-C99D-4A0F-ADDB-D6C88EB75EDF}"/>
                  </a:ext>
                </a:extLst>
              </p:cNvPr>
              <p:cNvCxnSpPr>
                <a:cxnSpLocks/>
              </p:cNvCxnSpPr>
              <p:nvPr/>
            </p:nvCxnSpPr>
            <p:spPr>
              <a:xfrm>
                <a:off x="4070788" y="4151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95115E14-3F48-4D3D-8656-E782896377DD}"/>
                  </a:ext>
                </a:extLst>
              </p:cNvPr>
              <p:cNvCxnSpPr>
                <a:cxnSpLocks/>
              </p:cNvCxnSpPr>
              <p:nvPr/>
            </p:nvCxnSpPr>
            <p:spPr>
              <a:xfrm>
                <a:off x="4070788" y="43279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96ABCCD8-8C06-45E1-A6DC-5B81CA181DB7}"/>
                  </a:ext>
                </a:extLst>
              </p:cNvPr>
              <p:cNvCxnSpPr>
                <a:cxnSpLocks/>
              </p:cNvCxnSpPr>
              <p:nvPr/>
            </p:nvCxnSpPr>
            <p:spPr>
              <a:xfrm>
                <a:off x="4070788" y="44803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4FC09730-79C8-4417-9C41-38AC064502F0}"/>
                  </a:ext>
                </a:extLst>
              </p:cNvPr>
              <p:cNvCxnSpPr>
                <a:cxnSpLocks/>
              </p:cNvCxnSpPr>
              <p:nvPr/>
            </p:nvCxnSpPr>
            <p:spPr>
              <a:xfrm>
                <a:off x="4070788" y="46327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445A45FE-671C-4645-AA6E-1768B5A58C98}"/>
                  </a:ext>
                </a:extLst>
              </p:cNvPr>
              <p:cNvCxnSpPr>
                <a:cxnSpLocks/>
              </p:cNvCxnSpPr>
              <p:nvPr/>
            </p:nvCxnSpPr>
            <p:spPr>
              <a:xfrm>
                <a:off x="4070788" y="47851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8E78D4CA-395A-4C23-AE54-B3DB44A7848F}"/>
                  </a:ext>
                </a:extLst>
              </p:cNvPr>
              <p:cNvCxnSpPr>
                <a:cxnSpLocks/>
              </p:cNvCxnSpPr>
              <p:nvPr/>
            </p:nvCxnSpPr>
            <p:spPr>
              <a:xfrm>
                <a:off x="4070788" y="49375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834F1DB-5494-4599-BD43-658A05C1C504}"/>
                  </a:ext>
                </a:extLst>
              </p:cNvPr>
              <p:cNvCxnSpPr>
                <a:cxnSpLocks/>
              </p:cNvCxnSpPr>
              <p:nvPr/>
            </p:nvCxnSpPr>
            <p:spPr>
              <a:xfrm>
                <a:off x="4070788" y="50899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08CFA94D-A5E6-4B20-87A0-00539A6DF60F}"/>
                  </a:ext>
                </a:extLst>
              </p:cNvPr>
              <p:cNvCxnSpPr>
                <a:cxnSpLocks/>
              </p:cNvCxnSpPr>
              <p:nvPr/>
            </p:nvCxnSpPr>
            <p:spPr>
              <a:xfrm>
                <a:off x="4070788" y="52423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A4DCFF8A-6D29-496F-96F2-4D849E66D630}"/>
                  </a:ext>
                </a:extLst>
              </p:cNvPr>
              <p:cNvCxnSpPr>
                <a:cxnSpLocks/>
              </p:cNvCxnSpPr>
              <p:nvPr/>
            </p:nvCxnSpPr>
            <p:spPr>
              <a:xfrm>
                <a:off x="4070788" y="54187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637E0DB8-AE6D-49B6-BA6C-4B310653E315}"/>
                  </a:ext>
                </a:extLst>
              </p:cNvPr>
              <p:cNvCxnSpPr>
                <a:cxnSpLocks/>
              </p:cNvCxnSpPr>
              <p:nvPr/>
            </p:nvCxnSpPr>
            <p:spPr>
              <a:xfrm>
                <a:off x="4070788" y="55711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431F0343-E599-44DD-8770-8010D54BA766}"/>
                  </a:ext>
                </a:extLst>
              </p:cNvPr>
              <p:cNvCxnSpPr>
                <a:cxnSpLocks/>
              </p:cNvCxnSpPr>
              <p:nvPr/>
            </p:nvCxnSpPr>
            <p:spPr>
              <a:xfrm>
                <a:off x="4070788" y="57235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FD4B8EDD-4F6C-4ADE-9686-F59D572E608A}"/>
                  </a:ext>
                </a:extLst>
              </p:cNvPr>
              <p:cNvCxnSpPr>
                <a:cxnSpLocks/>
              </p:cNvCxnSpPr>
              <p:nvPr/>
            </p:nvCxnSpPr>
            <p:spPr>
              <a:xfrm>
                <a:off x="4070788" y="58759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2642F653-780A-4448-BEAC-D54D331AD296}"/>
                  </a:ext>
                </a:extLst>
              </p:cNvPr>
              <p:cNvCxnSpPr>
                <a:cxnSpLocks/>
              </p:cNvCxnSpPr>
              <p:nvPr/>
            </p:nvCxnSpPr>
            <p:spPr>
              <a:xfrm>
                <a:off x="4834666" y="2627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1AE12FE6-40EE-461A-99BC-F83044008A9C}"/>
                  </a:ext>
                </a:extLst>
              </p:cNvPr>
              <p:cNvCxnSpPr>
                <a:cxnSpLocks/>
              </p:cNvCxnSpPr>
              <p:nvPr/>
            </p:nvCxnSpPr>
            <p:spPr>
              <a:xfrm>
                <a:off x="4834666" y="2779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7A2A0544-AB10-4CFA-9CD6-4DA55A7F880C}"/>
                  </a:ext>
                </a:extLst>
              </p:cNvPr>
              <p:cNvCxnSpPr>
                <a:cxnSpLocks/>
              </p:cNvCxnSpPr>
              <p:nvPr/>
            </p:nvCxnSpPr>
            <p:spPr>
              <a:xfrm>
                <a:off x="4834666" y="2932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ED60407D-03DC-429D-98F9-AFA5289F28EF}"/>
                  </a:ext>
                </a:extLst>
              </p:cNvPr>
              <p:cNvCxnSpPr>
                <a:cxnSpLocks/>
              </p:cNvCxnSpPr>
              <p:nvPr/>
            </p:nvCxnSpPr>
            <p:spPr>
              <a:xfrm>
                <a:off x="4834666" y="30845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DCB31304-990D-4184-A948-F899D9224B5F}"/>
                  </a:ext>
                </a:extLst>
              </p:cNvPr>
              <p:cNvCxnSpPr>
                <a:cxnSpLocks/>
              </p:cNvCxnSpPr>
              <p:nvPr/>
            </p:nvCxnSpPr>
            <p:spPr>
              <a:xfrm>
                <a:off x="4834666" y="32369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165B2756-4DF4-4FCA-B671-31DBEBF44F5A}"/>
                  </a:ext>
                </a:extLst>
              </p:cNvPr>
              <p:cNvCxnSpPr>
                <a:cxnSpLocks/>
              </p:cNvCxnSpPr>
              <p:nvPr/>
            </p:nvCxnSpPr>
            <p:spPr>
              <a:xfrm>
                <a:off x="4834666" y="33893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E29DD742-B44E-443E-A9D4-3E4ABB3AA88C}"/>
                  </a:ext>
                </a:extLst>
              </p:cNvPr>
              <p:cNvCxnSpPr>
                <a:cxnSpLocks/>
              </p:cNvCxnSpPr>
              <p:nvPr/>
            </p:nvCxnSpPr>
            <p:spPr>
              <a:xfrm>
                <a:off x="4834666" y="35417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4912F532-C4AD-4B8D-AD83-D4C4CF691AE9}"/>
                  </a:ext>
                </a:extLst>
              </p:cNvPr>
              <p:cNvCxnSpPr>
                <a:cxnSpLocks/>
              </p:cNvCxnSpPr>
              <p:nvPr/>
            </p:nvCxnSpPr>
            <p:spPr>
              <a:xfrm>
                <a:off x="4834666" y="36941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A20DD21B-6B17-487D-8583-B7614CB7849B}"/>
                  </a:ext>
                </a:extLst>
              </p:cNvPr>
              <p:cNvCxnSpPr>
                <a:cxnSpLocks/>
              </p:cNvCxnSpPr>
              <p:nvPr/>
            </p:nvCxnSpPr>
            <p:spPr>
              <a:xfrm>
                <a:off x="4834666" y="38465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75FBA511-4D0C-4175-87E4-99E42DBA9795}"/>
                  </a:ext>
                </a:extLst>
              </p:cNvPr>
              <p:cNvCxnSpPr>
                <a:cxnSpLocks/>
              </p:cNvCxnSpPr>
              <p:nvPr/>
            </p:nvCxnSpPr>
            <p:spPr>
              <a:xfrm>
                <a:off x="4834666" y="39989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FC0FB392-9F6A-4E48-AF05-1FFBD909E301}"/>
                  </a:ext>
                </a:extLst>
              </p:cNvPr>
              <p:cNvCxnSpPr>
                <a:cxnSpLocks/>
              </p:cNvCxnSpPr>
              <p:nvPr/>
            </p:nvCxnSpPr>
            <p:spPr>
              <a:xfrm>
                <a:off x="4834666" y="41755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491A1D2E-B398-46A6-A6A8-34B62EBDE8A3}"/>
                  </a:ext>
                </a:extLst>
              </p:cNvPr>
              <p:cNvCxnSpPr>
                <a:cxnSpLocks/>
              </p:cNvCxnSpPr>
              <p:nvPr/>
            </p:nvCxnSpPr>
            <p:spPr>
              <a:xfrm>
                <a:off x="4834666" y="43279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F8A6681B-FF21-4C06-9A9E-C787F2BC38B1}"/>
                  </a:ext>
                </a:extLst>
              </p:cNvPr>
              <p:cNvCxnSpPr>
                <a:cxnSpLocks/>
              </p:cNvCxnSpPr>
              <p:nvPr/>
            </p:nvCxnSpPr>
            <p:spPr>
              <a:xfrm>
                <a:off x="4834666" y="44803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75370E08-4319-45BC-8374-C954E5BB1144}"/>
                  </a:ext>
                </a:extLst>
              </p:cNvPr>
              <p:cNvCxnSpPr>
                <a:cxnSpLocks/>
              </p:cNvCxnSpPr>
              <p:nvPr/>
            </p:nvCxnSpPr>
            <p:spPr>
              <a:xfrm>
                <a:off x="4834666" y="46327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32F73A3D-A0B1-40F3-9D20-E5F0E49C377A}"/>
                  </a:ext>
                </a:extLst>
              </p:cNvPr>
              <p:cNvCxnSpPr>
                <a:cxnSpLocks/>
              </p:cNvCxnSpPr>
              <p:nvPr/>
            </p:nvCxnSpPr>
            <p:spPr>
              <a:xfrm>
                <a:off x="4834666" y="47851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23C3CED9-56F4-4257-9081-51AC2A9A12B1}"/>
                  </a:ext>
                </a:extLst>
              </p:cNvPr>
              <p:cNvCxnSpPr>
                <a:cxnSpLocks/>
              </p:cNvCxnSpPr>
              <p:nvPr/>
            </p:nvCxnSpPr>
            <p:spPr>
              <a:xfrm>
                <a:off x="4834666" y="49375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93C7169-AC9D-437B-95B6-CB2410C9B7B7}"/>
                  </a:ext>
                </a:extLst>
              </p:cNvPr>
              <p:cNvCxnSpPr>
                <a:cxnSpLocks/>
              </p:cNvCxnSpPr>
              <p:nvPr/>
            </p:nvCxnSpPr>
            <p:spPr>
              <a:xfrm>
                <a:off x="4834666" y="50899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CEFF1090-B2BF-4D9F-A6B8-DC0987D197A2}"/>
                  </a:ext>
                </a:extLst>
              </p:cNvPr>
              <p:cNvCxnSpPr>
                <a:cxnSpLocks/>
              </p:cNvCxnSpPr>
              <p:nvPr/>
            </p:nvCxnSpPr>
            <p:spPr>
              <a:xfrm>
                <a:off x="4834666" y="52663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F2FAE772-385C-4180-B3D6-3F56FAB1DDC0}"/>
                  </a:ext>
                </a:extLst>
              </p:cNvPr>
              <p:cNvCxnSpPr>
                <a:cxnSpLocks/>
              </p:cNvCxnSpPr>
              <p:nvPr/>
            </p:nvCxnSpPr>
            <p:spPr>
              <a:xfrm>
                <a:off x="4834666" y="54187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3CAAD1DC-A9AC-4D68-B314-12462166B35C}"/>
                  </a:ext>
                </a:extLst>
              </p:cNvPr>
              <p:cNvCxnSpPr>
                <a:cxnSpLocks/>
              </p:cNvCxnSpPr>
              <p:nvPr/>
            </p:nvCxnSpPr>
            <p:spPr>
              <a:xfrm>
                <a:off x="4834666" y="55711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27B658EF-835D-4D7B-85AD-4C21712325E0}"/>
                  </a:ext>
                </a:extLst>
              </p:cNvPr>
              <p:cNvCxnSpPr>
                <a:cxnSpLocks/>
              </p:cNvCxnSpPr>
              <p:nvPr/>
            </p:nvCxnSpPr>
            <p:spPr>
              <a:xfrm>
                <a:off x="4834666" y="57235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1D1AB2AF-5A32-4B39-8E4F-45625F8A1F8F}"/>
                  </a:ext>
                </a:extLst>
              </p:cNvPr>
              <p:cNvCxnSpPr>
                <a:cxnSpLocks/>
              </p:cNvCxnSpPr>
              <p:nvPr/>
            </p:nvCxnSpPr>
            <p:spPr>
              <a:xfrm>
                <a:off x="4834666" y="5875970"/>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52CACFA4-9992-49B2-9B35-0F6724C00C46}"/>
                  </a:ext>
                </a:extLst>
              </p:cNvPr>
              <p:cNvCxnSpPr>
                <a:cxnSpLocks/>
              </p:cNvCxnSpPr>
              <p:nvPr/>
            </p:nvCxnSpPr>
            <p:spPr>
              <a:xfrm>
                <a:off x="5598544" y="26273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354C03FF-9698-439E-BF86-DD7D3A431138}"/>
                  </a:ext>
                </a:extLst>
              </p:cNvPr>
              <p:cNvCxnSpPr>
                <a:cxnSpLocks/>
              </p:cNvCxnSpPr>
              <p:nvPr/>
            </p:nvCxnSpPr>
            <p:spPr>
              <a:xfrm>
                <a:off x="5598544" y="27797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9F8ECD83-88E5-4F4F-8FA6-7D90D29DD125}"/>
                  </a:ext>
                </a:extLst>
              </p:cNvPr>
              <p:cNvCxnSpPr>
                <a:cxnSpLocks/>
              </p:cNvCxnSpPr>
              <p:nvPr/>
            </p:nvCxnSpPr>
            <p:spPr>
              <a:xfrm>
                <a:off x="5598544" y="29321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DFAE783F-F323-4937-BF88-AAED0C16DD22}"/>
                  </a:ext>
                </a:extLst>
              </p:cNvPr>
              <p:cNvCxnSpPr>
                <a:cxnSpLocks/>
              </p:cNvCxnSpPr>
              <p:nvPr/>
            </p:nvCxnSpPr>
            <p:spPr>
              <a:xfrm>
                <a:off x="5598544" y="30845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D0D22067-3E3B-4617-AFEE-723071D6CADE}"/>
                  </a:ext>
                </a:extLst>
              </p:cNvPr>
              <p:cNvCxnSpPr>
                <a:cxnSpLocks/>
              </p:cNvCxnSpPr>
              <p:nvPr/>
            </p:nvCxnSpPr>
            <p:spPr>
              <a:xfrm>
                <a:off x="5598544" y="32369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A6D8B112-CECF-4A89-BA32-5D53A037D49D}"/>
                  </a:ext>
                </a:extLst>
              </p:cNvPr>
              <p:cNvCxnSpPr>
                <a:cxnSpLocks/>
              </p:cNvCxnSpPr>
              <p:nvPr/>
            </p:nvCxnSpPr>
            <p:spPr>
              <a:xfrm>
                <a:off x="5598544" y="3389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63D7214C-289C-447D-A4E8-CD7D287D91CE}"/>
                  </a:ext>
                </a:extLst>
              </p:cNvPr>
              <p:cNvCxnSpPr>
                <a:cxnSpLocks/>
              </p:cNvCxnSpPr>
              <p:nvPr/>
            </p:nvCxnSpPr>
            <p:spPr>
              <a:xfrm>
                <a:off x="5598544" y="3541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6EA44F24-78E0-413A-935F-609E63F82DE5}"/>
                  </a:ext>
                </a:extLst>
              </p:cNvPr>
              <p:cNvCxnSpPr>
                <a:cxnSpLocks/>
              </p:cNvCxnSpPr>
              <p:nvPr/>
            </p:nvCxnSpPr>
            <p:spPr>
              <a:xfrm>
                <a:off x="5598544" y="3694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2BC0A0AE-2F4F-4373-B835-B69861B975BB}"/>
                  </a:ext>
                </a:extLst>
              </p:cNvPr>
              <p:cNvCxnSpPr>
                <a:cxnSpLocks/>
              </p:cNvCxnSpPr>
              <p:nvPr/>
            </p:nvCxnSpPr>
            <p:spPr>
              <a:xfrm>
                <a:off x="5598544" y="3846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AA65ADB9-87A5-4228-9B4F-102385EF800C}"/>
                  </a:ext>
                </a:extLst>
              </p:cNvPr>
              <p:cNvCxnSpPr>
                <a:cxnSpLocks/>
              </p:cNvCxnSpPr>
              <p:nvPr/>
            </p:nvCxnSpPr>
            <p:spPr>
              <a:xfrm>
                <a:off x="5598544" y="40231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E466CA8B-F48D-41A5-9469-8139493D29C3}"/>
                  </a:ext>
                </a:extLst>
              </p:cNvPr>
              <p:cNvCxnSpPr>
                <a:cxnSpLocks/>
              </p:cNvCxnSpPr>
              <p:nvPr/>
            </p:nvCxnSpPr>
            <p:spPr>
              <a:xfrm>
                <a:off x="5598544" y="41755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7B2A92C3-D88F-4435-8839-D02A5EE2225F}"/>
                  </a:ext>
                </a:extLst>
              </p:cNvPr>
              <p:cNvCxnSpPr>
                <a:cxnSpLocks/>
              </p:cNvCxnSpPr>
              <p:nvPr/>
            </p:nvCxnSpPr>
            <p:spPr>
              <a:xfrm>
                <a:off x="5598544" y="43279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A4F6092A-A7BA-4740-8832-2A641BBB6B9A}"/>
                  </a:ext>
                </a:extLst>
              </p:cNvPr>
              <p:cNvCxnSpPr>
                <a:cxnSpLocks/>
              </p:cNvCxnSpPr>
              <p:nvPr/>
            </p:nvCxnSpPr>
            <p:spPr>
              <a:xfrm>
                <a:off x="5598544" y="44803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543384E9-F29D-4334-80A6-61B1C8261F51}"/>
                  </a:ext>
                </a:extLst>
              </p:cNvPr>
              <p:cNvCxnSpPr>
                <a:cxnSpLocks/>
              </p:cNvCxnSpPr>
              <p:nvPr/>
            </p:nvCxnSpPr>
            <p:spPr>
              <a:xfrm>
                <a:off x="5598544" y="46327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06850CA6-CFB5-4907-9EEB-E72A45E85C9B}"/>
                  </a:ext>
                </a:extLst>
              </p:cNvPr>
              <p:cNvCxnSpPr>
                <a:cxnSpLocks/>
              </p:cNvCxnSpPr>
              <p:nvPr/>
            </p:nvCxnSpPr>
            <p:spPr>
              <a:xfrm>
                <a:off x="5598544" y="47851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96EE0CB9-8A8A-4A56-90E2-079FE88E372E}"/>
                  </a:ext>
                </a:extLst>
              </p:cNvPr>
              <p:cNvCxnSpPr>
                <a:cxnSpLocks/>
              </p:cNvCxnSpPr>
              <p:nvPr/>
            </p:nvCxnSpPr>
            <p:spPr>
              <a:xfrm>
                <a:off x="5598544" y="49375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217ABE39-ACA3-43F1-A7A8-8BB76F19BCC1}"/>
                  </a:ext>
                </a:extLst>
              </p:cNvPr>
              <p:cNvCxnSpPr>
                <a:cxnSpLocks/>
              </p:cNvCxnSpPr>
              <p:nvPr/>
            </p:nvCxnSpPr>
            <p:spPr>
              <a:xfrm>
                <a:off x="5598544" y="51139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05E0B08D-97BC-4BF9-A293-C92E0539188D}"/>
                  </a:ext>
                </a:extLst>
              </p:cNvPr>
              <p:cNvCxnSpPr>
                <a:cxnSpLocks/>
              </p:cNvCxnSpPr>
              <p:nvPr/>
            </p:nvCxnSpPr>
            <p:spPr>
              <a:xfrm>
                <a:off x="5598544" y="52663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EF89876D-05A7-4B5A-B359-4E7C27AB9E58}"/>
                  </a:ext>
                </a:extLst>
              </p:cNvPr>
              <p:cNvCxnSpPr>
                <a:cxnSpLocks/>
              </p:cNvCxnSpPr>
              <p:nvPr/>
            </p:nvCxnSpPr>
            <p:spPr>
              <a:xfrm>
                <a:off x="5598544" y="54187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F0BF2C19-CD04-4613-97E9-EDB1F5221FB7}"/>
                  </a:ext>
                </a:extLst>
              </p:cNvPr>
              <p:cNvCxnSpPr>
                <a:cxnSpLocks/>
              </p:cNvCxnSpPr>
              <p:nvPr/>
            </p:nvCxnSpPr>
            <p:spPr>
              <a:xfrm>
                <a:off x="5598544" y="55711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0ECBB7E8-CA7F-43FE-9A27-FBE29E9B21F3}"/>
                  </a:ext>
                </a:extLst>
              </p:cNvPr>
              <p:cNvCxnSpPr>
                <a:cxnSpLocks/>
              </p:cNvCxnSpPr>
              <p:nvPr/>
            </p:nvCxnSpPr>
            <p:spPr>
              <a:xfrm>
                <a:off x="5598544" y="5723570"/>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16C318A4-47B6-40A9-8B68-A80459DD9539}"/>
                  </a:ext>
                </a:extLst>
              </p:cNvPr>
              <p:cNvCxnSpPr>
                <a:cxnSpLocks/>
              </p:cNvCxnSpPr>
              <p:nvPr/>
            </p:nvCxnSpPr>
            <p:spPr>
              <a:xfrm>
                <a:off x="5598544" y="5875970"/>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ECF107DA-FF3F-47E4-AE6B-0C972C960AC9}"/>
                  </a:ext>
                </a:extLst>
              </p:cNvPr>
              <p:cNvCxnSpPr>
                <a:cxnSpLocks/>
              </p:cNvCxnSpPr>
              <p:nvPr/>
            </p:nvCxnSpPr>
            <p:spPr>
              <a:xfrm>
                <a:off x="6362422" y="2627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6A4BC093-14BE-482A-8DA4-AFDEDDFA702B}"/>
                  </a:ext>
                </a:extLst>
              </p:cNvPr>
              <p:cNvCxnSpPr>
                <a:cxnSpLocks/>
              </p:cNvCxnSpPr>
              <p:nvPr/>
            </p:nvCxnSpPr>
            <p:spPr>
              <a:xfrm>
                <a:off x="6362422" y="27797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0AFD11E9-E128-495A-904C-DFD605198C8E}"/>
                  </a:ext>
                </a:extLst>
              </p:cNvPr>
              <p:cNvCxnSpPr>
                <a:cxnSpLocks/>
              </p:cNvCxnSpPr>
              <p:nvPr/>
            </p:nvCxnSpPr>
            <p:spPr>
              <a:xfrm>
                <a:off x="6362422" y="29321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451E8402-87D1-40AA-AFCF-08E73AAB6A69}"/>
                  </a:ext>
                </a:extLst>
              </p:cNvPr>
              <p:cNvCxnSpPr>
                <a:cxnSpLocks/>
              </p:cNvCxnSpPr>
              <p:nvPr/>
            </p:nvCxnSpPr>
            <p:spPr>
              <a:xfrm>
                <a:off x="6362422" y="30845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C21AB2A7-D8FB-4299-A245-E50D0032F6A5}"/>
                  </a:ext>
                </a:extLst>
              </p:cNvPr>
              <p:cNvCxnSpPr>
                <a:cxnSpLocks/>
              </p:cNvCxnSpPr>
              <p:nvPr/>
            </p:nvCxnSpPr>
            <p:spPr>
              <a:xfrm>
                <a:off x="6362422" y="32369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010B5492-0B90-4183-9070-D9BD1876C991}"/>
                  </a:ext>
                </a:extLst>
              </p:cNvPr>
              <p:cNvCxnSpPr>
                <a:cxnSpLocks/>
              </p:cNvCxnSpPr>
              <p:nvPr/>
            </p:nvCxnSpPr>
            <p:spPr>
              <a:xfrm>
                <a:off x="6362422" y="3389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D08E33CB-8CD1-470F-BB10-867931C3706A}"/>
                  </a:ext>
                </a:extLst>
              </p:cNvPr>
              <p:cNvCxnSpPr>
                <a:cxnSpLocks/>
              </p:cNvCxnSpPr>
              <p:nvPr/>
            </p:nvCxnSpPr>
            <p:spPr>
              <a:xfrm>
                <a:off x="6362422" y="3541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FBDD92A9-5DDC-4E9D-BB93-551778BF52C1}"/>
                  </a:ext>
                </a:extLst>
              </p:cNvPr>
              <p:cNvCxnSpPr>
                <a:cxnSpLocks/>
              </p:cNvCxnSpPr>
              <p:nvPr/>
            </p:nvCxnSpPr>
            <p:spPr>
              <a:xfrm>
                <a:off x="6362422" y="3694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E908E478-ACFC-46E7-829D-83876E589BDA}"/>
                  </a:ext>
                </a:extLst>
              </p:cNvPr>
              <p:cNvCxnSpPr>
                <a:cxnSpLocks/>
              </p:cNvCxnSpPr>
              <p:nvPr/>
            </p:nvCxnSpPr>
            <p:spPr>
              <a:xfrm>
                <a:off x="6362422" y="38707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918A6104-10AF-4FFE-BF75-1980B9376807}"/>
                  </a:ext>
                </a:extLst>
              </p:cNvPr>
              <p:cNvCxnSpPr>
                <a:cxnSpLocks/>
              </p:cNvCxnSpPr>
              <p:nvPr/>
            </p:nvCxnSpPr>
            <p:spPr>
              <a:xfrm>
                <a:off x="6362422" y="40231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C176C356-8C5B-40B4-BAC2-614D8DD06A56}"/>
                  </a:ext>
                </a:extLst>
              </p:cNvPr>
              <p:cNvCxnSpPr>
                <a:cxnSpLocks/>
              </p:cNvCxnSpPr>
              <p:nvPr/>
            </p:nvCxnSpPr>
            <p:spPr>
              <a:xfrm>
                <a:off x="6362422" y="41755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BA4C6340-214C-4629-B94E-20F6B8721E61}"/>
                  </a:ext>
                </a:extLst>
              </p:cNvPr>
              <p:cNvCxnSpPr>
                <a:cxnSpLocks/>
              </p:cNvCxnSpPr>
              <p:nvPr/>
            </p:nvCxnSpPr>
            <p:spPr>
              <a:xfrm>
                <a:off x="6362422" y="43279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77FEF0EE-03D4-458E-8889-5935E92D5A35}"/>
                  </a:ext>
                </a:extLst>
              </p:cNvPr>
              <p:cNvCxnSpPr>
                <a:cxnSpLocks/>
              </p:cNvCxnSpPr>
              <p:nvPr/>
            </p:nvCxnSpPr>
            <p:spPr>
              <a:xfrm>
                <a:off x="6362422" y="44803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60B122B-80BE-4472-A4A6-867086943649}"/>
                  </a:ext>
                </a:extLst>
              </p:cNvPr>
              <p:cNvCxnSpPr>
                <a:cxnSpLocks/>
              </p:cNvCxnSpPr>
              <p:nvPr/>
            </p:nvCxnSpPr>
            <p:spPr>
              <a:xfrm>
                <a:off x="6362422" y="46327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D653F3C-79CE-4C26-B881-1A1F1E75B764}"/>
                  </a:ext>
                </a:extLst>
              </p:cNvPr>
              <p:cNvCxnSpPr>
                <a:cxnSpLocks/>
              </p:cNvCxnSpPr>
              <p:nvPr/>
            </p:nvCxnSpPr>
            <p:spPr>
              <a:xfrm>
                <a:off x="6362422" y="47851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E7A3E554-F150-4C3E-8799-3882C2A0D849}"/>
                  </a:ext>
                </a:extLst>
              </p:cNvPr>
              <p:cNvCxnSpPr>
                <a:cxnSpLocks/>
              </p:cNvCxnSpPr>
              <p:nvPr/>
            </p:nvCxnSpPr>
            <p:spPr>
              <a:xfrm>
                <a:off x="6362422" y="49615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25504835-A125-44EC-8D2A-07EA2466FE1A}"/>
                  </a:ext>
                </a:extLst>
              </p:cNvPr>
              <p:cNvCxnSpPr>
                <a:cxnSpLocks/>
              </p:cNvCxnSpPr>
              <p:nvPr/>
            </p:nvCxnSpPr>
            <p:spPr>
              <a:xfrm>
                <a:off x="6362422" y="51139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5167FAA3-4A49-4956-8B06-34D362A9CE2D}"/>
                  </a:ext>
                </a:extLst>
              </p:cNvPr>
              <p:cNvCxnSpPr>
                <a:cxnSpLocks/>
              </p:cNvCxnSpPr>
              <p:nvPr/>
            </p:nvCxnSpPr>
            <p:spPr>
              <a:xfrm>
                <a:off x="6362422" y="5266370"/>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4B5D4703-01DD-4BDA-ADF0-A6F1A14B865C}"/>
                  </a:ext>
                </a:extLst>
              </p:cNvPr>
              <p:cNvCxnSpPr>
                <a:cxnSpLocks/>
              </p:cNvCxnSpPr>
              <p:nvPr/>
            </p:nvCxnSpPr>
            <p:spPr>
              <a:xfrm>
                <a:off x="6362422" y="5418770"/>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201AC229-0A43-4BA6-92BC-3DFCAC4C460F}"/>
                  </a:ext>
                </a:extLst>
              </p:cNvPr>
              <p:cNvCxnSpPr>
                <a:cxnSpLocks/>
              </p:cNvCxnSpPr>
              <p:nvPr/>
            </p:nvCxnSpPr>
            <p:spPr>
              <a:xfrm>
                <a:off x="6362422" y="5571170"/>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05127145-F744-4CBD-878A-30F56D7DB2F7}"/>
                  </a:ext>
                </a:extLst>
              </p:cNvPr>
              <p:cNvCxnSpPr>
                <a:cxnSpLocks/>
              </p:cNvCxnSpPr>
              <p:nvPr/>
            </p:nvCxnSpPr>
            <p:spPr>
              <a:xfrm>
                <a:off x="6362422" y="5723570"/>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08A2D079-7B04-4221-817E-E73140083AAB}"/>
                  </a:ext>
                </a:extLst>
              </p:cNvPr>
              <p:cNvCxnSpPr>
                <a:cxnSpLocks/>
              </p:cNvCxnSpPr>
              <p:nvPr/>
            </p:nvCxnSpPr>
            <p:spPr>
              <a:xfrm>
                <a:off x="6362422" y="5875970"/>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9F5C881-262C-4A53-9D73-5FB912F289A9}"/>
                  </a:ext>
                </a:extLst>
              </p:cNvPr>
              <p:cNvCxnSpPr>
                <a:cxnSpLocks/>
              </p:cNvCxnSpPr>
              <p:nvPr/>
            </p:nvCxnSpPr>
            <p:spPr>
              <a:xfrm>
                <a:off x="7126300" y="26273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E111F1E7-0C30-4080-AC3F-B54D2332BF32}"/>
                  </a:ext>
                </a:extLst>
              </p:cNvPr>
              <p:cNvCxnSpPr>
                <a:cxnSpLocks/>
              </p:cNvCxnSpPr>
              <p:nvPr/>
            </p:nvCxnSpPr>
            <p:spPr>
              <a:xfrm>
                <a:off x="7126300" y="27797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E344810E-EE7E-4D20-A955-0C68E304FB5E}"/>
                  </a:ext>
                </a:extLst>
              </p:cNvPr>
              <p:cNvCxnSpPr>
                <a:cxnSpLocks/>
              </p:cNvCxnSpPr>
              <p:nvPr/>
            </p:nvCxnSpPr>
            <p:spPr>
              <a:xfrm>
                <a:off x="7126300" y="29321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093B7DE9-9114-4731-8F96-FF0FF1DE5FA1}"/>
                  </a:ext>
                </a:extLst>
              </p:cNvPr>
              <p:cNvCxnSpPr>
                <a:cxnSpLocks/>
              </p:cNvCxnSpPr>
              <p:nvPr/>
            </p:nvCxnSpPr>
            <p:spPr>
              <a:xfrm>
                <a:off x="7126300" y="30845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3ADF1A36-85D2-4AAC-9D31-F0CE6DD7F62B}"/>
                  </a:ext>
                </a:extLst>
              </p:cNvPr>
              <p:cNvCxnSpPr>
                <a:cxnSpLocks/>
              </p:cNvCxnSpPr>
              <p:nvPr/>
            </p:nvCxnSpPr>
            <p:spPr>
              <a:xfrm>
                <a:off x="7126300" y="32369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55B8CA82-4DEC-4057-9FF6-735A7DF52846}"/>
                  </a:ext>
                </a:extLst>
              </p:cNvPr>
              <p:cNvCxnSpPr>
                <a:cxnSpLocks/>
              </p:cNvCxnSpPr>
              <p:nvPr/>
            </p:nvCxnSpPr>
            <p:spPr>
              <a:xfrm>
                <a:off x="7126300" y="33893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F4C49FDA-4C35-4A93-98FD-1C5D57494D63}"/>
                  </a:ext>
                </a:extLst>
              </p:cNvPr>
              <p:cNvCxnSpPr>
                <a:cxnSpLocks/>
              </p:cNvCxnSpPr>
              <p:nvPr/>
            </p:nvCxnSpPr>
            <p:spPr>
              <a:xfrm>
                <a:off x="7126300" y="35417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CA40CBEB-7B77-4870-BDB5-BE06B6634DAC}"/>
                  </a:ext>
                </a:extLst>
              </p:cNvPr>
              <p:cNvCxnSpPr>
                <a:cxnSpLocks/>
              </p:cNvCxnSpPr>
              <p:nvPr/>
            </p:nvCxnSpPr>
            <p:spPr>
              <a:xfrm>
                <a:off x="7126300" y="36941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319AA7B2-6C04-4C1D-B5C0-730E13879E07}"/>
                  </a:ext>
                </a:extLst>
              </p:cNvPr>
              <p:cNvCxnSpPr>
                <a:cxnSpLocks/>
              </p:cNvCxnSpPr>
              <p:nvPr/>
            </p:nvCxnSpPr>
            <p:spPr>
              <a:xfrm>
                <a:off x="7126300" y="38465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EF421C6E-48B5-46B5-A69A-DFC63EC84187}"/>
                  </a:ext>
                </a:extLst>
              </p:cNvPr>
              <p:cNvCxnSpPr>
                <a:cxnSpLocks/>
              </p:cNvCxnSpPr>
              <p:nvPr/>
            </p:nvCxnSpPr>
            <p:spPr>
              <a:xfrm>
                <a:off x="7126300" y="39989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2CDAC700-EF85-436C-96E9-56D3560C6FBA}"/>
                  </a:ext>
                </a:extLst>
              </p:cNvPr>
              <p:cNvCxnSpPr>
                <a:cxnSpLocks/>
              </p:cNvCxnSpPr>
              <p:nvPr/>
            </p:nvCxnSpPr>
            <p:spPr>
              <a:xfrm>
                <a:off x="7126300" y="41513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ADCD7BB7-8A38-4F4E-8CAB-6032B708DC33}"/>
                  </a:ext>
                </a:extLst>
              </p:cNvPr>
              <p:cNvCxnSpPr>
                <a:cxnSpLocks/>
              </p:cNvCxnSpPr>
              <p:nvPr/>
            </p:nvCxnSpPr>
            <p:spPr>
              <a:xfrm>
                <a:off x="7126300" y="43037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3CFF7E6E-46E4-46BE-AAA1-2F7C85955C86}"/>
                  </a:ext>
                </a:extLst>
              </p:cNvPr>
              <p:cNvCxnSpPr>
                <a:cxnSpLocks/>
              </p:cNvCxnSpPr>
              <p:nvPr/>
            </p:nvCxnSpPr>
            <p:spPr>
              <a:xfrm>
                <a:off x="7126300" y="44561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DAA58ECA-BF38-4B4B-A49B-0E171C3FC109}"/>
                  </a:ext>
                </a:extLst>
              </p:cNvPr>
              <p:cNvCxnSpPr>
                <a:cxnSpLocks/>
              </p:cNvCxnSpPr>
              <p:nvPr/>
            </p:nvCxnSpPr>
            <p:spPr>
              <a:xfrm>
                <a:off x="7126300" y="46085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DDD1DB27-C628-4C88-8FE5-E351D8BB10B5}"/>
                  </a:ext>
                </a:extLst>
              </p:cNvPr>
              <p:cNvCxnSpPr>
                <a:cxnSpLocks/>
              </p:cNvCxnSpPr>
              <p:nvPr/>
            </p:nvCxnSpPr>
            <p:spPr>
              <a:xfrm>
                <a:off x="7126300" y="47851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E27D49EE-76B9-4682-9433-C4E35CB29D51}"/>
                  </a:ext>
                </a:extLst>
              </p:cNvPr>
              <p:cNvCxnSpPr>
                <a:cxnSpLocks/>
              </p:cNvCxnSpPr>
              <p:nvPr/>
            </p:nvCxnSpPr>
            <p:spPr>
              <a:xfrm>
                <a:off x="7126300" y="49375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DA288752-748F-4584-A5A3-A8D517261F7D}"/>
                  </a:ext>
                </a:extLst>
              </p:cNvPr>
              <p:cNvCxnSpPr>
                <a:cxnSpLocks/>
              </p:cNvCxnSpPr>
              <p:nvPr/>
            </p:nvCxnSpPr>
            <p:spPr>
              <a:xfrm>
                <a:off x="7126300" y="50899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26E6CE09-2E7A-4D25-8C5D-3D8A18071941}"/>
                  </a:ext>
                </a:extLst>
              </p:cNvPr>
              <p:cNvCxnSpPr>
                <a:cxnSpLocks/>
              </p:cNvCxnSpPr>
              <p:nvPr/>
            </p:nvCxnSpPr>
            <p:spPr>
              <a:xfrm>
                <a:off x="7126300" y="52423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11AD1DBC-23D4-4838-8532-7E19B8041C97}"/>
                  </a:ext>
                </a:extLst>
              </p:cNvPr>
              <p:cNvCxnSpPr>
                <a:cxnSpLocks/>
              </p:cNvCxnSpPr>
              <p:nvPr/>
            </p:nvCxnSpPr>
            <p:spPr>
              <a:xfrm>
                <a:off x="7126300" y="53947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37B2134F-48F9-49E9-9B61-26C8C9C30E42}"/>
                  </a:ext>
                </a:extLst>
              </p:cNvPr>
              <p:cNvCxnSpPr>
                <a:cxnSpLocks/>
              </p:cNvCxnSpPr>
              <p:nvPr/>
            </p:nvCxnSpPr>
            <p:spPr>
              <a:xfrm>
                <a:off x="7126300" y="55471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58E8DB1D-4E6C-4574-89A9-7961EE6A8825}"/>
                  </a:ext>
                </a:extLst>
              </p:cNvPr>
              <p:cNvCxnSpPr>
                <a:cxnSpLocks/>
              </p:cNvCxnSpPr>
              <p:nvPr/>
            </p:nvCxnSpPr>
            <p:spPr>
              <a:xfrm>
                <a:off x="7126300" y="56995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A676AEC7-97C2-40FB-B139-D179B30FDE44}"/>
                  </a:ext>
                </a:extLst>
              </p:cNvPr>
              <p:cNvCxnSpPr>
                <a:cxnSpLocks/>
              </p:cNvCxnSpPr>
              <p:nvPr/>
            </p:nvCxnSpPr>
            <p:spPr>
              <a:xfrm>
                <a:off x="7126300" y="58759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7254B463-80CA-45D9-86DF-D072FE325EB3}"/>
                  </a:ext>
                </a:extLst>
              </p:cNvPr>
              <p:cNvCxnSpPr>
                <a:cxnSpLocks/>
              </p:cNvCxnSpPr>
              <p:nvPr/>
            </p:nvCxnSpPr>
            <p:spPr>
              <a:xfrm>
                <a:off x="7890178" y="26273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05FDCB27-F593-42DB-AA79-6A4AED08BAA1}"/>
                  </a:ext>
                </a:extLst>
              </p:cNvPr>
              <p:cNvCxnSpPr>
                <a:cxnSpLocks/>
              </p:cNvCxnSpPr>
              <p:nvPr/>
            </p:nvCxnSpPr>
            <p:spPr>
              <a:xfrm>
                <a:off x="7890178" y="27797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BD282FC1-980A-43F6-81A6-EAE6A3DF4F2A}"/>
                  </a:ext>
                </a:extLst>
              </p:cNvPr>
              <p:cNvCxnSpPr>
                <a:cxnSpLocks/>
              </p:cNvCxnSpPr>
              <p:nvPr/>
            </p:nvCxnSpPr>
            <p:spPr>
              <a:xfrm>
                <a:off x="7890178" y="29321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6952AF2C-0B7A-4B08-810B-C1418639FE68}"/>
                  </a:ext>
                </a:extLst>
              </p:cNvPr>
              <p:cNvCxnSpPr>
                <a:cxnSpLocks/>
              </p:cNvCxnSpPr>
              <p:nvPr/>
            </p:nvCxnSpPr>
            <p:spPr>
              <a:xfrm>
                <a:off x="7890178" y="30845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02399A66-1496-46DF-80FA-57C4F4617864}"/>
                  </a:ext>
                </a:extLst>
              </p:cNvPr>
              <p:cNvCxnSpPr>
                <a:cxnSpLocks/>
              </p:cNvCxnSpPr>
              <p:nvPr/>
            </p:nvCxnSpPr>
            <p:spPr>
              <a:xfrm>
                <a:off x="7890178" y="32369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BB77866B-68A5-4FF5-A804-BE01E118A2E1}"/>
                  </a:ext>
                </a:extLst>
              </p:cNvPr>
              <p:cNvCxnSpPr>
                <a:cxnSpLocks/>
              </p:cNvCxnSpPr>
              <p:nvPr/>
            </p:nvCxnSpPr>
            <p:spPr>
              <a:xfrm>
                <a:off x="7890178" y="33893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ABDB0544-8782-4837-8AB5-862901C1BA2D}"/>
                  </a:ext>
                </a:extLst>
              </p:cNvPr>
              <p:cNvCxnSpPr>
                <a:cxnSpLocks/>
              </p:cNvCxnSpPr>
              <p:nvPr/>
            </p:nvCxnSpPr>
            <p:spPr>
              <a:xfrm>
                <a:off x="7890178" y="3541705"/>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04AAC130-DD44-47E9-BCA7-E6A4DA5C5FD4}"/>
                  </a:ext>
                </a:extLst>
              </p:cNvPr>
              <p:cNvCxnSpPr>
                <a:cxnSpLocks/>
              </p:cNvCxnSpPr>
              <p:nvPr/>
            </p:nvCxnSpPr>
            <p:spPr>
              <a:xfrm>
                <a:off x="7890178" y="3694105"/>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661CDF1D-3590-4E6A-B534-0321E5AEF615}"/>
                  </a:ext>
                </a:extLst>
              </p:cNvPr>
              <p:cNvCxnSpPr>
                <a:cxnSpLocks/>
              </p:cNvCxnSpPr>
              <p:nvPr/>
            </p:nvCxnSpPr>
            <p:spPr>
              <a:xfrm>
                <a:off x="7890178" y="3846505"/>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116642DD-16AC-472D-A32B-2D7C8090AB42}"/>
                  </a:ext>
                </a:extLst>
              </p:cNvPr>
              <p:cNvCxnSpPr>
                <a:cxnSpLocks/>
              </p:cNvCxnSpPr>
              <p:nvPr/>
            </p:nvCxnSpPr>
            <p:spPr>
              <a:xfrm>
                <a:off x="7890178" y="3998905"/>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F33D408F-038F-4E5F-912A-EDCF6A69256A}"/>
                  </a:ext>
                </a:extLst>
              </p:cNvPr>
              <p:cNvCxnSpPr>
                <a:cxnSpLocks/>
              </p:cNvCxnSpPr>
              <p:nvPr/>
            </p:nvCxnSpPr>
            <p:spPr>
              <a:xfrm>
                <a:off x="7890178" y="4151305"/>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86DC6CCC-A940-4DAF-9C6B-1484E8C38ABD}"/>
                  </a:ext>
                </a:extLst>
              </p:cNvPr>
              <p:cNvCxnSpPr>
                <a:cxnSpLocks/>
              </p:cNvCxnSpPr>
              <p:nvPr/>
            </p:nvCxnSpPr>
            <p:spPr>
              <a:xfrm>
                <a:off x="7890178" y="4303705"/>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2B053D1C-E857-4DC8-9C33-7592DE9161C6}"/>
                  </a:ext>
                </a:extLst>
              </p:cNvPr>
              <p:cNvCxnSpPr>
                <a:cxnSpLocks/>
              </p:cNvCxnSpPr>
              <p:nvPr/>
            </p:nvCxnSpPr>
            <p:spPr>
              <a:xfrm>
                <a:off x="7890178" y="4456105"/>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6B5DAC11-4C71-47F6-8116-EC665E538163}"/>
                  </a:ext>
                </a:extLst>
              </p:cNvPr>
              <p:cNvCxnSpPr>
                <a:cxnSpLocks/>
              </p:cNvCxnSpPr>
              <p:nvPr/>
            </p:nvCxnSpPr>
            <p:spPr>
              <a:xfrm>
                <a:off x="7890178" y="4632707"/>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E9FCF337-8B9F-4994-A72C-6F0D07725EC3}"/>
                  </a:ext>
                </a:extLst>
              </p:cNvPr>
              <p:cNvCxnSpPr>
                <a:cxnSpLocks/>
              </p:cNvCxnSpPr>
              <p:nvPr/>
            </p:nvCxnSpPr>
            <p:spPr>
              <a:xfrm>
                <a:off x="7890178" y="4785107"/>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0DD12E72-08F1-4647-97D0-1A4AC5A58B9A}"/>
                  </a:ext>
                </a:extLst>
              </p:cNvPr>
              <p:cNvCxnSpPr>
                <a:cxnSpLocks/>
              </p:cNvCxnSpPr>
              <p:nvPr/>
            </p:nvCxnSpPr>
            <p:spPr>
              <a:xfrm>
                <a:off x="7890178" y="4937507"/>
                <a:ext cx="525616"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0F69B8C0-692B-45B9-8B24-3A29A5BC9FE7}"/>
                  </a:ext>
                </a:extLst>
              </p:cNvPr>
              <p:cNvCxnSpPr>
                <a:cxnSpLocks/>
              </p:cNvCxnSpPr>
              <p:nvPr/>
            </p:nvCxnSpPr>
            <p:spPr>
              <a:xfrm>
                <a:off x="7890178" y="5089907"/>
                <a:ext cx="52561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BE8C98FD-1F4D-4B85-9397-09A75D18A965}"/>
                  </a:ext>
                </a:extLst>
              </p:cNvPr>
              <p:cNvCxnSpPr>
                <a:cxnSpLocks/>
              </p:cNvCxnSpPr>
              <p:nvPr/>
            </p:nvCxnSpPr>
            <p:spPr>
              <a:xfrm>
                <a:off x="7890178" y="5242307"/>
                <a:ext cx="52561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17221BC4-A79E-4BBE-94D2-1275F601F475}"/>
                  </a:ext>
                </a:extLst>
              </p:cNvPr>
              <p:cNvCxnSpPr>
                <a:cxnSpLocks/>
              </p:cNvCxnSpPr>
              <p:nvPr/>
            </p:nvCxnSpPr>
            <p:spPr>
              <a:xfrm>
                <a:off x="7890178" y="5394707"/>
                <a:ext cx="52561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7A891C17-1847-43FD-9133-E6FFCB1FAB2C}"/>
                  </a:ext>
                </a:extLst>
              </p:cNvPr>
              <p:cNvCxnSpPr>
                <a:cxnSpLocks/>
              </p:cNvCxnSpPr>
              <p:nvPr/>
            </p:nvCxnSpPr>
            <p:spPr>
              <a:xfrm>
                <a:off x="7890178" y="5547107"/>
                <a:ext cx="5256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EB72F1D5-6B1A-47AE-B828-AA19F413A6FE}"/>
                  </a:ext>
                </a:extLst>
              </p:cNvPr>
              <p:cNvCxnSpPr>
                <a:cxnSpLocks/>
              </p:cNvCxnSpPr>
              <p:nvPr/>
            </p:nvCxnSpPr>
            <p:spPr>
              <a:xfrm>
                <a:off x="7890178" y="5723570"/>
                <a:ext cx="525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D9558DCA-AC1F-4950-8B36-0685D2FDBFC1}"/>
                  </a:ext>
                </a:extLst>
              </p:cNvPr>
              <p:cNvCxnSpPr>
                <a:cxnSpLocks/>
              </p:cNvCxnSpPr>
              <p:nvPr/>
            </p:nvCxnSpPr>
            <p:spPr>
              <a:xfrm>
                <a:off x="7890178" y="5875970"/>
                <a:ext cx="52561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3057917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4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Fluidigm2016">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luidigm-20160726">
      <a:majorFont>
        <a:latin typeface="Montserrat"/>
        <a:ea typeface=""/>
        <a:cs typeface=""/>
      </a:majorFont>
      <a:minorFont>
        <a:latin typeface="Proxima Nova"/>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wrap="square" lIns="91440" tIns="45720" rIns="91440" bIns="45720" rtlCol="0" anchor="t">
        <a:noAutofit/>
      </a:bodyPr>
      <a:lstStyle>
        <a:defPPr>
          <a:defRPr sz="2000" dirty="0" smtClean="0"/>
        </a:defPPr>
      </a:lstStyle>
    </a:txDef>
  </a:objectDefaults>
  <a:extraClrSchemeLst/>
</a:theme>
</file>

<file path=ppt/theme/theme2.xml><?xml version="1.0" encoding="utf-8"?>
<a:theme xmlns:a="http://schemas.openxmlformats.org/drawingml/2006/main" name="Fluidigm_Jan2017">
  <a:themeElements>
    <a:clrScheme name="Fluidigm2016">
      <a:dk1>
        <a:sysClr val="windowText" lastClr="000000"/>
      </a:dk1>
      <a:lt1>
        <a:sysClr val="window" lastClr="FFFFFF"/>
      </a:lt1>
      <a:dk2>
        <a:srgbClr val="808080"/>
      </a:dk2>
      <a:lt2>
        <a:srgbClr val="C0C0C0"/>
      </a:lt2>
      <a:accent1>
        <a:srgbClr val="530080"/>
      </a:accent1>
      <a:accent2>
        <a:srgbClr val="9D0081"/>
      </a:accent2>
      <a:accent3>
        <a:srgbClr val="E60082"/>
      </a:accent3>
      <a:accent4>
        <a:srgbClr val="FFAA00"/>
      </a:accent4>
      <a:accent5>
        <a:srgbClr val="97D700"/>
      </a:accent5>
      <a:accent6>
        <a:srgbClr val="00BFBF"/>
      </a:accent6>
      <a:hlink>
        <a:srgbClr val="530080"/>
      </a:hlink>
      <a:folHlink>
        <a:srgbClr val="808080"/>
      </a:folHlink>
    </a:clrScheme>
    <a:fontScheme name="Fluidigm-20160726">
      <a:majorFont>
        <a:latin typeface="Montserrat"/>
        <a:ea typeface=""/>
        <a:cs typeface=""/>
      </a:majorFont>
      <a:minorFont>
        <a:latin typeface="Proxima Nova"/>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ctr">
          <a:defRPr sz="1600" u="sng" dirty="0" smtClean="0">
            <a:solidFill>
              <a:srgbClr val="000000"/>
            </a:solidFill>
          </a:defRPr>
        </a:defPPr>
      </a:lstStyle>
    </a:spDef>
    <a:txDef>
      <a:spPr/>
      <a:bodyPr vert="horz" wrap="square" lIns="91440" tIns="45720" rIns="91440" bIns="45720" rtlCol="0" anchor="t">
        <a:noAutofit/>
      </a:bodyPr>
      <a:lstStyle>
        <a:defPPr>
          <a:defRPr sz="2000" dirty="0" smtClean="0"/>
        </a:defPPr>
      </a:lstStyle>
    </a:txDef>
  </a:objectDefaults>
  <a:extraClrSchemeLst/>
  <a:extLst>
    <a:ext uri="{05A4C25C-085E-4340-85A3-A5531E510DB2}">
      <thm15:themeFamily xmlns:thm15="http://schemas.microsoft.com/office/thememl/2012/main" name="Fluidigm_Jan2017" id="{BB9F1FEB-745B-874E-B7E7-8E749D890157}" vid="{B65FBBE7-E2DC-3347-B258-23DBF95A8F2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852BD2BF5AEB44BA4B5E24225F4F0D" ma:contentTypeVersion="8" ma:contentTypeDescription="Create a new document." ma:contentTypeScope="" ma:versionID="0ec5db070a585601f2196db6f928853f">
  <xsd:schema xmlns:xsd="http://www.w3.org/2001/XMLSchema" xmlns:xs="http://www.w3.org/2001/XMLSchema" xmlns:p="http://schemas.microsoft.com/office/2006/metadata/properties" xmlns:ns2="d8db24ed-e1fa-4b78-9b2f-2a225ae79d1f" xmlns:ns3="191c25e2-e70a-4be5-a694-80fcd09125bf" targetNamespace="http://schemas.microsoft.com/office/2006/metadata/properties" ma:root="true" ma:fieldsID="2565e790b20c7cfe48695b8242e901e4" ns2:_="" ns3:_="">
    <xsd:import namespace="d8db24ed-e1fa-4b78-9b2f-2a225ae79d1f"/>
    <xsd:import namespace="191c25e2-e70a-4be5-a694-80fcd09125bf"/>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DateTake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db24ed-e1fa-4b78-9b2f-2a225ae79d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1c25e2-e70a-4be5-a694-80fcd09125bf"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91c25e2-e70a-4be5-a694-80fcd09125bf">
      <UserInfo>
        <DisplayName>Pete Betzelos</DisplayName>
        <AccountId>24</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79E7DC-A781-434E-8E37-9B9D2B4D1F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db24ed-e1fa-4b78-9b2f-2a225ae79d1f"/>
    <ds:schemaRef ds:uri="191c25e2-e70a-4be5-a694-80fcd09125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6FF164-C0EB-4BF0-90AB-D8E613D05F9B}">
  <ds:schemaRefs>
    <ds:schemaRef ds:uri="http://purl.org/dc/elements/1.1/"/>
    <ds:schemaRef ds:uri="http://schemas.microsoft.com/office/2006/metadata/properties"/>
    <ds:schemaRef ds:uri="http://purl.org/dc/terms/"/>
    <ds:schemaRef ds:uri="191c25e2-e70a-4be5-a694-80fcd09125bf"/>
    <ds:schemaRef ds:uri="d8db24ed-e1fa-4b78-9b2f-2a225ae79d1f"/>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14E4AAC5-4FA2-4A76-A424-6C852F6710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4742</TotalTime>
  <Words>2615</Words>
  <Application>Microsoft Office PowerPoint</Application>
  <PresentationFormat>On-screen Show (4:3)</PresentationFormat>
  <Paragraphs>450</Paragraphs>
  <Slides>45</Slides>
  <Notes>19</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45</vt:i4>
      </vt:variant>
    </vt:vector>
  </HeadingPairs>
  <TitlesOfParts>
    <vt:vector size="58" baseType="lpstr">
      <vt:lpstr>ＭＳ Ｐゴシック</vt:lpstr>
      <vt:lpstr>宋体</vt:lpstr>
      <vt:lpstr>Arial</vt:lpstr>
      <vt:lpstr>Calibri</vt:lpstr>
      <vt:lpstr>Courier New</vt:lpstr>
      <vt:lpstr>Montserrat</vt:lpstr>
      <vt:lpstr>Montserrat-bold</vt:lpstr>
      <vt:lpstr>Proxima Nova</vt:lpstr>
      <vt:lpstr>Proxima Nova Semibold</vt:lpstr>
      <vt:lpstr>Times New Roman</vt:lpstr>
      <vt:lpstr>Verdana</vt:lpstr>
      <vt:lpstr>Fluidigm2016</vt:lpstr>
      <vt:lpstr>Fluidigm_Jan2017</vt:lpstr>
      <vt:lpstr>Single-Cell Stranded Total RNA Sequencing</vt:lpstr>
      <vt:lpstr>Agenda</vt:lpstr>
      <vt:lpstr>Technology overview </vt:lpstr>
      <vt:lpstr>Microfluidics To capture, verify, perturb, and process individual cells</vt:lpstr>
      <vt:lpstr>Microfluidics for single-cell genomics C1 system with integrated fluidic circuits (IFCs)</vt:lpstr>
      <vt:lpstr>Creating a cell atlas Single-cell genomic technology is required </vt:lpstr>
      <vt:lpstr>C1 microfluidics Deep sensitive profiling of cells in multiple modes</vt:lpstr>
      <vt:lpstr>C1 complements ultrahigh-throughput methods </vt:lpstr>
      <vt:lpstr>Allocation of reads towards cell number or transcript number</vt:lpstr>
      <vt:lpstr>Ultrahigh-throughput methods cover many cells with low-depth sequencing</vt:lpstr>
      <vt:lpstr>C1 provides deep full-length  mRNA sequencing </vt:lpstr>
      <vt:lpstr>C1 methods exhibit the highest sensitivity, even when accounting for read depth</vt:lpstr>
      <vt:lpstr>Uncover molecular pathways with C1 Developmental biology</vt:lpstr>
      <vt:lpstr>Understand cellular diversity with ultrahigh-throughput methods</vt:lpstr>
      <vt:lpstr>Deeper profiling with C1 to uncover molecular pathways</vt:lpstr>
      <vt:lpstr>Comprehensive single-cell transcriptome analysis</vt:lpstr>
      <vt:lpstr>C1 applications including Total RNA-Seq</vt:lpstr>
      <vt:lpstr>Architecture of the C1 IFC  Allows chemistry flexibility</vt:lpstr>
      <vt:lpstr>C1 offers prospects with more 30 ready-to-use applications via Script Hub™</vt:lpstr>
      <vt:lpstr>Current scRNA-seq methods target only polyadenylated RNAs with oligo-dT-based capture</vt:lpstr>
      <vt:lpstr>Types of nonpoly(A) RNA</vt:lpstr>
      <vt:lpstr>ncRNA biotypes </vt:lpstr>
      <vt:lpstr>Stranded libraries improve accuracy</vt:lpstr>
      <vt:lpstr>Adapting Stranded Total RNA Seq for C1</vt:lpstr>
      <vt:lpstr>Stranded Total RNA-Seq workflow </vt:lpstr>
      <vt:lpstr>Benefits Workflow and cost</vt:lpstr>
      <vt:lpstr>Total RNA-Seq performance</vt:lpstr>
      <vt:lpstr>Development objectives </vt:lpstr>
      <vt:lpstr>Experimental design</vt:lpstr>
      <vt:lpstr>Bioinformatic analysis workflow</vt:lpstr>
      <vt:lpstr>Processing live cells Only cells with &gt;20,000 mapped reads received secondary analysis </vt:lpstr>
      <vt:lpstr>Total RNA-Seq shows similar or better transcript coverage than SMART-Seq v4</vt:lpstr>
      <vt:lpstr>Total RNA-Seq  Shows higher gene detection with increasing mapped reads</vt:lpstr>
      <vt:lpstr>Total RNA-Seq  Detects most of the same genes that SMART-Seq v4 detects</vt:lpstr>
      <vt:lpstr>Method comparison in detection of coding and noncoding genes</vt:lpstr>
      <vt:lpstr>Total RNA-Seq  Shows gene expression similar to or more consistent than SSv4 </vt:lpstr>
      <vt:lpstr>Total RNA-Seq  Shows greater resolution when visualized by PCA</vt:lpstr>
      <vt:lpstr>Total RNA-Seq  Exhibits a greater detection of noncoding RNA</vt:lpstr>
      <vt:lpstr>Total RNA Seq  Detects more non poly(A) histone genes than SMART-Seq v4 </vt:lpstr>
      <vt:lpstr>Total RNA Seq  Detects more nonpoly(A), Neat1 isoforms than SMART-Seq v4</vt:lpstr>
      <vt:lpstr>Conclusion</vt:lpstr>
      <vt:lpstr>Total RNA-Seq methods can detect full-length nonpoly(A) isoforms</vt:lpstr>
      <vt:lpstr>Methods for ncRNA and nonpoly(A) RNA produced with C1</vt:lpstr>
      <vt:lpstr>Total RNA Seq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Fluidigm Master Template</dc:title>
  <dc:creator>Gina Palmer</dc:creator>
  <cp:lastModifiedBy>Liz Keyer</cp:lastModifiedBy>
  <cp:revision>149</cp:revision>
  <dcterms:modified xsi:type="dcterms:W3CDTF">2018-12-06T22:50:33Z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0x01010083852BD2BF5AEB44BA4B5E24225F4F0D</vt:lpwstr>
  </property>
  <property fmtid="{D5CDD505-2E9C-101B-9397-08002B2CF9AE}" pid="3" name="ArticulateGUID">
    <vt:lpwstr>A627D715-7A61-4026-B7D0-6F7CBB33B39D</vt:lpwstr>
  </property>
  <property fmtid="{D5CDD505-2E9C-101B-9397-08002B2CF9AE}" pid="4" name="ArticulatePath">
    <vt:lpwstr>Single-Cell Genomics Applications and TRS for PC</vt:lpwstr>
  </property>
</Properties>
</file>